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579" r:id="rId3"/>
    <p:sldId id="578" r:id="rId4"/>
    <p:sldId id="577" r:id="rId5"/>
    <p:sldId id="580" r:id="rId6"/>
    <p:sldId id="581" r:id="rId7"/>
    <p:sldId id="582" r:id="rId8"/>
    <p:sldId id="583" r:id="rId9"/>
    <p:sldId id="584" r:id="rId10"/>
    <p:sldId id="585" r:id="rId11"/>
    <p:sldId id="586" r:id="rId12"/>
    <p:sldId id="587" r:id="rId13"/>
    <p:sldId id="588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397" r:id="rId28"/>
    <p:sldId id="387" r:id="rId29"/>
    <p:sldId id="478" r:id="rId30"/>
    <p:sldId id="479" r:id="rId31"/>
    <p:sldId id="421" r:id="rId32"/>
    <p:sldId id="422" r:id="rId33"/>
    <p:sldId id="423" r:id="rId34"/>
    <p:sldId id="259" r:id="rId35"/>
    <p:sldId id="424" r:id="rId36"/>
    <p:sldId id="425" r:id="rId37"/>
    <p:sldId id="398" r:id="rId38"/>
    <p:sldId id="480" r:id="rId39"/>
    <p:sldId id="549" r:id="rId40"/>
    <p:sldId id="481" r:id="rId41"/>
    <p:sldId id="554" r:id="rId42"/>
    <p:sldId id="550" r:id="rId43"/>
    <p:sldId id="551" r:id="rId44"/>
    <p:sldId id="553" r:id="rId45"/>
    <p:sldId id="555" r:id="rId46"/>
    <p:sldId id="556" r:id="rId47"/>
    <p:sldId id="552" r:id="rId48"/>
    <p:sldId id="557" r:id="rId49"/>
    <p:sldId id="558" r:id="rId50"/>
    <p:sldId id="559" r:id="rId51"/>
    <p:sldId id="560" r:id="rId52"/>
    <p:sldId id="562" r:id="rId53"/>
    <p:sldId id="563" r:id="rId54"/>
    <p:sldId id="568" r:id="rId55"/>
    <p:sldId id="564" r:id="rId56"/>
    <p:sldId id="566" r:id="rId57"/>
    <p:sldId id="569" r:id="rId58"/>
    <p:sldId id="570" r:id="rId59"/>
    <p:sldId id="561" r:id="rId60"/>
    <p:sldId id="567" r:id="rId61"/>
    <p:sldId id="571" r:id="rId62"/>
    <p:sldId id="575" r:id="rId63"/>
    <p:sldId id="572" r:id="rId64"/>
    <p:sldId id="573" r:id="rId65"/>
    <p:sldId id="574" r:id="rId66"/>
    <p:sldId id="576" r:id="rId6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2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61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783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56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05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06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605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4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8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71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95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D3B89-9645-4B82-ABD0-7B56309C377D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86204-58C9-4D45-8D60-849848ABF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161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1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0.wdp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2.wdp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6.wdp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655762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Структуры и алгоритмы обработки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428999"/>
            <a:ext cx="6858000" cy="2583873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Лекция 2.8:</a:t>
            </a:r>
            <a:endParaRPr lang="ru-RU" dirty="0"/>
          </a:p>
          <a:p>
            <a:r>
              <a:rPr lang="ru-RU" dirty="0"/>
              <a:t>Кодирование и сжатие </a:t>
            </a:r>
            <a:r>
              <a:rPr lang="ru-RU" dirty="0" smtClean="0"/>
              <a:t>данных (окончание).</a:t>
            </a:r>
            <a:endParaRPr lang="ru-RU" dirty="0"/>
          </a:p>
          <a:p>
            <a:r>
              <a:rPr lang="ru-RU" dirty="0"/>
              <a:t>Алгоритмические стратегии.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Рысин М.Л.</a:t>
            </a:r>
          </a:p>
        </p:txBody>
      </p:sp>
    </p:spTree>
    <p:extLst>
      <p:ext uri="{BB962C8B-B14F-4D97-AF65-F5344CB8AC3E}">
        <p14:creationId xmlns:p14="http://schemas.microsoft.com/office/powerpoint/2010/main" val="140597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0170"/>
          </a:xfrm>
        </p:spPr>
        <p:txBody>
          <a:bodyPr/>
          <a:lstStyle/>
          <a:p>
            <a:r>
              <a:rPr lang="ru-RU" dirty="0"/>
              <a:t>Особенности кода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941064" y="1426464"/>
            <a:ext cx="4873752" cy="5148072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Префиксный код – ни один из кодов не является префиксом другого, они могут быть </a:t>
            </a:r>
            <a:r>
              <a:rPr lang="ru-RU" b="1" dirty="0"/>
              <a:t>однозначно декодированы</a:t>
            </a:r>
          </a:p>
          <a:p>
            <a:r>
              <a:rPr lang="ru-RU" b="1" dirty="0"/>
              <a:t>Наиболее частый </a:t>
            </a:r>
            <a:r>
              <a:rPr lang="ru-RU" dirty="0"/>
              <a:t>символ сообщения  кодируется </a:t>
            </a:r>
            <a:r>
              <a:rPr lang="ru-RU" b="1" dirty="0"/>
              <a:t>наименьшим количеством бит</a:t>
            </a:r>
            <a:r>
              <a:rPr lang="ru-RU" dirty="0"/>
              <a:t>, наиболее редкий символ — наибольшим</a:t>
            </a:r>
          </a:p>
          <a:p>
            <a:pPr marL="0" indent="0">
              <a:buNone/>
            </a:pPr>
            <a:r>
              <a:rPr lang="ru-RU" u="sng" dirty="0"/>
              <a:t>Недостатки</a:t>
            </a:r>
            <a:r>
              <a:rPr lang="ru-RU" dirty="0"/>
              <a:t>:</a:t>
            </a:r>
          </a:p>
          <a:p>
            <a:r>
              <a:rPr lang="ru-RU" dirty="0"/>
              <a:t>Для восстановления содержимого сообщения декодер должен знать </a:t>
            </a:r>
            <a:r>
              <a:rPr lang="ru-RU" b="1" dirty="0"/>
              <a:t>таблицу частот кодера </a:t>
            </a:r>
            <a:r>
              <a:rPr lang="ru-RU" dirty="0"/>
              <a:t>→ длина сжатого сообщения </a:t>
            </a:r>
            <a:r>
              <a:rPr lang="ru-RU" b="1" dirty="0"/>
              <a:t>увеличивается</a:t>
            </a:r>
            <a:r>
              <a:rPr lang="ru-RU" dirty="0"/>
              <a:t> на длину таблицы частот</a:t>
            </a:r>
          </a:p>
          <a:p>
            <a:r>
              <a:rPr lang="ru-RU" dirty="0"/>
              <a:t>Необходимость наличия полной частотной статистики перед началом кодирования требует </a:t>
            </a:r>
            <a:r>
              <a:rPr lang="ru-RU" b="1" dirty="0"/>
              <a:t>2 проходов </a:t>
            </a:r>
            <a:r>
              <a:rPr lang="ru-RU" dirty="0"/>
              <a:t>по сообщению: для построения модели сообщения (таблицы частот и дерева), другого для кодирования.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762" y="2205831"/>
            <a:ext cx="3376422" cy="2166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11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 fontScale="90000"/>
          </a:bodyPr>
          <a:lstStyle/>
          <a:p>
            <a:r>
              <a:rPr lang="ru-RU" dirty="0"/>
              <a:t>Адаптивное кодирование Хаффмана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67145" y="1371602"/>
            <a:ext cx="4629967" cy="5321806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На практике частоты символов алфавита бывают известны кодеру крайне редко</a:t>
            </a:r>
          </a:p>
          <a:p>
            <a:r>
              <a:rPr lang="ru-RU" dirty="0"/>
              <a:t>Адаптивный алгоритм позволяет </a:t>
            </a:r>
            <a:br>
              <a:rPr lang="ru-RU" dirty="0"/>
            </a:br>
            <a:r>
              <a:rPr lang="ru-RU" b="1" dirty="0"/>
              <a:t>не передавать таблицу </a:t>
            </a:r>
            <a:r>
              <a:rPr lang="ru-RU" dirty="0"/>
              <a:t>кодов и ограничиться </a:t>
            </a:r>
            <a:r>
              <a:rPr lang="ru-RU" b="1" dirty="0"/>
              <a:t>одним проходом </a:t>
            </a:r>
            <a:r>
              <a:rPr lang="ru-RU" dirty="0"/>
              <a:t>по сообщению</a:t>
            </a:r>
          </a:p>
          <a:p>
            <a:r>
              <a:rPr lang="ru-RU" dirty="0"/>
              <a:t>Кодер и декодер </a:t>
            </a:r>
            <a:r>
              <a:rPr lang="ru-RU" b="1" dirty="0"/>
              <a:t>согласованно динамически </a:t>
            </a:r>
            <a:r>
              <a:rPr lang="ru-RU" dirty="0"/>
              <a:t>строят и модифицируют Н-дерево с каждым новым символом:</a:t>
            </a:r>
          </a:p>
          <a:p>
            <a:pPr lvl="1"/>
            <a:r>
              <a:rPr lang="ru-RU" dirty="0"/>
              <a:t>Первый символ записывается в выходной поток несжатым, помещается в пустое дерево, ему присваивается код</a:t>
            </a:r>
          </a:p>
          <a:p>
            <a:pPr lvl="1"/>
            <a:r>
              <a:rPr lang="ru-RU" dirty="0"/>
              <a:t>Если он встретится еще раз, в выходной поступит код, а вес листа в дереве инкрементирован (а, значит, и веса родителей до корня)</a:t>
            </a:r>
          </a:p>
          <a:p>
            <a:pPr lvl="1"/>
            <a:r>
              <a:rPr lang="ru-RU" dirty="0"/>
              <a:t>Если изменение веса нарушает упорядоченность Н-дерева, то перестраивается дерево.</a:t>
            </a:r>
          </a:p>
          <a:p>
            <a:r>
              <a:rPr lang="ru-RU" dirty="0"/>
              <a:t>Алгоритмы перестроения – </a:t>
            </a:r>
            <a:r>
              <a:rPr lang="ru-RU" dirty="0" err="1"/>
              <a:t>Фоллера</a:t>
            </a:r>
            <a:r>
              <a:rPr lang="ru-RU" dirty="0"/>
              <a:t>-</a:t>
            </a:r>
            <a:r>
              <a:rPr lang="ru-RU" dirty="0" err="1"/>
              <a:t>Галлагера</a:t>
            </a:r>
            <a:r>
              <a:rPr lang="ru-RU" dirty="0"/>
              <a:t>-Кнута (FGK) и алгоритм </a:t>
            </a:r>
            <a:r>
              <a:rPr lang="ru-RU" dirty="0" err="1"/>
              <a:t>Виттера</a:t>
            </a:r>
            <a:r>
              <a:rPr lang="ru-RU" dirty="0"/>
              <a:t>.</a:t>
            </a:r>
          </a:p>
          <a:p>
            <a:pPr lvl="1"/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5BFC06A-0483-4A81-8C8C-5CABEFD74B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945" y="2234638"/>
            <a:ext cx="3886200" cy="301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231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кода Хаффмана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657600" y="1779904"/>
            <a:ext cx="4946904" cy="4703191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Кодирование Хаффмана </a:t>
            </a:r>
            <a:r>
              <a:rPr lang="ru-RU" b="1" dirty="0"/>
              <a:t>широко применяется</a:t>
            </a:r>
            <a:r>
              <a:rPr lang="ru-RU" dirty="0"/>
              <a:t> при сжатии данных, в том числе:</a:t>
            </a:r>
          </a:p>
          <a:p>
            <a:pPr lvl="1"/>
            <a:r>
              <a:rPr lang="ru-RU" dirty="0"/>
              <a:t>при сжатии фото- и видеоизображений (JPEG, MPEG), </a:t>
            </a:r>
          </a:p>
          <a:p>
            <a:pPr lvl="1"/>
            <a:r>
              <a:rPr lang="ru-RU" dirty="0"/>
              <a:t>в популярных </a:t>
            </a:r>
            <a:r>
              <a:rPr lang="ru-RU" b="1" dirty="0"/>
              <a:t>архиваторах</a:t>
            </a:r>
            <a:r>
              <a:rPr lang="ru-RU" dirty="0"/>
              <a:t> (PKZIP, LZH и др.), </a:t>
            </a:r>
          </a:p>
          <a:p>
            <a:pPr lvl="1"/>
            <a:r>
              <a:rPr lang="ru-RU" dirty="0"/>
              <a:t>в </a:t>
            </a:r>
            <a:r>
              <a:rPr lang="ru-RU" b="1" dirty="0"/>
              <a:t>протоколах передачи </a:t>
            </a:r>
            <a:r>
              <a:rPr lang="ru-RU" dirty="0"/>
              <a:t>данных HTTP (</a:t>
            </a:r>
            <a:r>
              <a:rPr lang="ru-RU" dirty="0" err="1"/>
              <a:t>Deflate</a:t>
            </a:r>
            <a:r>
              <a:rPr lang="ru-RU" dirty="0"/>
              <a:t>), MNP5 и MNP7 и др.</a:t>
            </a:r>
          </a:p>
          <a:p>
            <a:r>
              <a:rPr lang="ru-RU" dirty="0"/>
              <a:t>2013 – предложена модификация алгоритма Хаффмана, позволяющая кодировать символы дробным количеством бит — </a:t>
            </a:r>
            <a:r>
              <a:rPr lang="ru-RU" b="1" dirty="0"/>
              <a:t>ANS</a:t>
            </a:r>
            <a:r>
              <a:rPr lang="ru-RU" dirty="0"/>
              <a:t>. </a:t>
            </a:r>
          </a:p>
          <a:p>
            <a:r>
              <a:rPr lang="ru-RU" dirty="0"/>
              <a:t>На базе данной модификации реализованы алгоритмы сжатия </a:t>
            </a:r>
            <a:r>
              <a:rPr lang="ru-RU" b="1" dirty="0" err="1"/>
              <a:t>Zstandard</a:t>
            </a:r>
            <a:r>
              <a:rPr lang="ru-RU" dirty="0"/>
              <a:t> (</a:t>
            </a:r>
            <a:r>
              <a:rPr lang="ru-RU" dirty="0" err="1"/>
              <a:t>Zstd</a:t>
            </a:r>
            <a:r>
              <a:rPr lang="ru-RU" dirty="0"/>
              <a:t>, </a:t>
            </a:r>
            <a:r>
              <a:rPr lang="ru-RU" dirty="0" err="1"/>
              <a:t>Facebook</a:t>
            </a:r>
            <a:r>
              <a:rPr lang="ru-RU" dirty="0"/>
              <a:t>, 2015—2016) и </a:t>
            </a:r>
            <a:r>
              <a:rPr lang="ru-RU" b="1" dirty="0"/>
              <a:t>LZFSE</a:t>
            </a:r>
            <a:r>
              <a:rPr lang="ru-RU" dirty="0"/>
              <a:t> (</a:t>
            </a:r>
            <a:r>
              <a:rPr lang="ru-RU" dirty="0" err="1"/>
              <a:t>Apple</a:t>
            </a:r>
            <a:r>
              <a:rPr lang="ru-RU" dirty="0"/>
              <a:t>, OS X 10.11, </a:t>
            </a:r>
            <a:r>
              <a:rPr lang="ru-RU" dirty="0" err="1"/>
              <a:t>iOS</a:t>
            </a:r>
            <a:r>
              <a:rPr lang="ru-RU" dirty="0"/>
              <a:t> 9, 2016).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38661"/>
            <a:ext cx="2786032" cy="1523611"/>
          </a:xfrm>
        </p:spPr>
      </p:pic>
    </p:spTree>
    <p:extLst>
      <p:ext uri="{BB962C8B-B14F-4D97-AF65-F5344CB8AC3E}">
        <p14:creationId xmlns:p14="http://schemas.microsoft.com/office/powerpoint/2010/main" val="3388905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97330"/>
          </a:xfrm>
        </p:spPr>
        <p:txBody>
          <a:bodyPr/>
          <a:lstStyle/>
          <a:p>
            <a:r>
              <a:rPr lang="ru-RU" dirty="0"/>
              <a:t>2. Словарное кодирование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67912" y="1581912"/>
            <a:ext cx="5074920" cy="503834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Основано на разбиении данных на </a:t>
            </a:r>
            <a:r>
              <a:rPr lang="ru-RU" b="1" dirty="0"/>
              <a:t>подстроки</a:t>
            </a:r>
            <a:r>
              <a:rPr lang="ru-RU" dirty="0"/>
              <a:t> (слова) и замене их на их </a:t>
            </a:r>
            <a:r>
              <a:rPr lang="ru-RU" b="1" dirty="0"/>
              <a:t>индексы</a:t>
            </a:r>
            <a:r>
              <a:rPr lang="ru-RU" dirty="0"/>
              <a:t> в </a:t>
            </a:r>
            <a:r>
              <a:rPr lang="ru-RU" b="1" dirty="0"/>
              <a:t>словаре</a:t>
            </a:r>
          </a:p>
          <a:p>
            <a:r>
              <a:rPr lang="ru-RU" dirty="0"/>
              <a:t>К данной группе относятся алгоритмы </a:t>
            </a:r>
            <a:r>
              <a:rPr lang="ru-RU" u="sng" dirty="0"/>
              <a:t>семейств</a:t>
            </a:r>
            <a:r>
              <a:rPr lang="ru-RU" dirty="0"/>
              <a:t>:</a:t>
            </a:r>
          </a:p>
          <a:p>
            <a:pPr lvl="1"/>
            <a:r>
              <a:rPr lang="ru-RU" b="1" dirty="0"/>
              <a:t>RLE</a:t>
            </a:r>
            <a:r>
              <a:rPr lang="ru-RU" dirty="0"/>
              <a:t> (</a:t>
            </a:r>
            <a:r>
              <a:rPr lang="ru-RU" dirty="0" err="1"/>
              <a:t>run-length</a:t>
            </a:r>
            <a:r>
              <a:rPr lang="ru-RU" dirty="0"/>
              <a:t> </a:t>
            </a:r>
            <a:r>
              <a:rPr lang="ru-RU" dirty="0" err="1"/>
              <a:t>encoding</a:t>
            </a:r>
            <a:r>
              <a:rPr lang="ru-RU" dirty="0"/>
              <a:t>, кодирование длин серий), </a:t>
            </a:r>
          </a:p>
          <a:p>
            <a:pPr lvl="1"/>
            <a:r>
              <a:rPr lang="ru-RU" b="1" dirty="0"/>
              <a:t>LZ</a:t>
            </a:r>
            <a:r>
              <a:rPr lang="ru-RU" dirty="0"/>
              <a:t> (Лемпеля-Зива) и все его модификации и аналоги;</a:t>
            </a:r>
          </a:p>
          <a:p>
            <a:r>
              <a:rPr lang="ru-RU" dirty="0"/>
              <a:t>В настоящее время наиболее распространённый подход</a:t>
            </a:r>
          </a:p>
          <a:p>
            <a:r>
              <a:rPr lang="ru-RU" dirty="0"/>
              <a:t>Преимущество – </a:t>
            </a:r>
            <a:r>
              <a:rPr lang="ru-RU" b="1" dirty="0"/>
              <a:t>оперативный доступ к данным </a:t>
            </a:r>
            <a:r>
              <a:rPr lang="ru-RU" dirty="0"/>
              <a:t>– простая и быстрая процедура </a:t>
            </a:r>
            <a:r>
              <a:rPr lang="ru-RU" b="1" dirty="0"/>
              <a:t>распаковки</a:t>
            </a:r>
            <a:r>
              <a:rPr lang="ru-RU" dirty="0"/>
              <a:t>.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1"/>
          </p:nvPr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318257" y="1952271"/>
            <a:ext cx="3465765" cy="25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8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74146"/>
          </a:xfrm>
        </p:spPr>
        <p:txBody>
          <a:bodyPr/>
          <a:lstStyle/>
          <a:p>
            <a:r>
              <a:rPr lang="ru-RU" dirty="0"/>
              <a:t>Словарь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630168" y="1496291"/>
            <a:ext cx="5056632" cy="494108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Словарь чаще всего постепенно </a:t>
            </a:r>
            <a:r>
              <a:rPr lang="ru-RU" b="1" dirty="0"/>
              <a:t>пополняется</a:t>
            </a:r>
            <a:r>
              <a:rPr lang="ru-RU" dirty="0"/>
              <a:t> словами из исходного блока данных </a:t>
            </a:r>
            <a:r>
              <a:rPr lang="ru-RU" b="1" dirty="0"/>
              <a:t>в процессе сжатия </a:t>
            </a:r>
          </a:p>
          <a:p>
            <a:r>
              <a:rPr lang="ru-RU" dirty="0"/>
              <a:t>Чем больше </a:t>
            </a:r>
            <a:r>
              <a:rPr lang="ru-RU" b="1" dirty="0"/>
              <a:t>размер словаря</a:t>
            </a:r>
            <a:r>
              <a:rPr lang="ru-RU" dirty="0"/>
              <a:t>, тем выше </a:t>
            </a:r>
            <a:r>
              <a:rPr lang="ru-RU" b="1" dirty="0"/>
              <a:t>эффективность</a:t>
            </a:r>
            <a:r>
              <a:rPr lang="en-US" b="1" dirty="0"/>
              <a:t> </a:t>
            </a:r>
            <a:r>
              <a:rPr lang="ru-RU" dirty="0"/>
              <a:t>кода</a:t>
            </a:r>
            <a:endParaRPr lang="ru-RU" b="1" dirty="0"/>
          </a:p>
          <a:p>
            <a:r>
              <a:rPr lang="ru-RU" dirty="0"/>
              <a:t>При </a:t>
            </a:r>
            <a:r>
              <a:rPr lang="ru-RU" b="1" dirty="0"/>
              <a:t>неоднородных данных </a:t>
            </a:r>
            <a:r>
              <a:rPr lang="ru-RU" dirty="0"/>
              <a:t>(с резким изменением типа) словарь может заполняться </a:t>
            </a:r>
            <a:r>
              <a:rPr lang="ru-RU" b="1" dirty="0"/>
              <a:t>неактуальными</a:t>
            </a:r>
            <a:r>
              <a:rPr lang="ru-RU" dirty="0"/>
              <a:t> словами</a:t>
            </a:r>
          </a:p>
          <a:p>
            <a:r>
              <a:rPr lang="ru-RU" dirty="0"/>
              <a:t>Сжатие требует </a:t>
            </a:r>
            <a:r>
              <a:rPr lang="ru-RU" b="1" dirty="0"/>
              <a:t>много памяти </a:t>
            </a:r>
            <a:r>
              <a:rPr lang="ru-RU" dirty="0"/>
              <a:t>– на порядок больше размера словаря</a:t>
            </a:r>
          </a:p>
          <a:p>
            <a:r>
              <a:rPr lang="ru-RU" dirty="0"/>
              <a:t>Словарь:</a:t>
            </a:r>
          </a:p>
          <a:p>
            <a:pPr lvl="1"/>
            <a:r>
              <a:rPr lang="ru-RU" b="1" dirty="0"/>
              <a:t>статический</a:t>
            </a:r>
            <a:r>
              <a:rPr lang="ru-RU" dirty="0"/>
              <a:t> (слова только добавляются)</a:t>
            </a:r>
          </a:p>
          <a:p>
            <a:pPr lvl="1"/>
            <a:r>
              <a:rPr lang="ru-RU" b="1" dirty="0"/>
              <a:t>динамический</a:t>
            </a:r>
            <a:r>
              <a:rPr lang="ru-RU" dirty="0"/>
              <a:t> (адаптивный, слова могут удаляться по мере чтения входных данных).</a:t>
            </a:r>
          </a:p>
        </p:txBody>
      </p:sp>
      <p:pic>
        <p:nvPicPr>
          <p:cNvPr id="5" name="Объект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650" y="2234490"/>
            <a:ext cx="2658204" cy="2389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61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5528"/>
          </a:xfrm>
        </p:spPr>
        <p:txBody>
          <a:bodyPr>
            <a:normAutofit/>
          </a:bodyPr>
          <a:lstStyle/>
          <a:p>
            <a:r>
              <a:rPr lang="ru-RU" sz="3600" dirty="0"/>
              <a:t>Алгоритм группового кодирования </a:t>
            </a:r>
            <a:r>
              <a:rPr lang="en-US" sz="3600" dirty="0"/>
              <a:t>RLE</a:t>
            </a:r>
            <a:endParaRPr lang="ru-RU" sz="3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661" y="1938528"/>
            <a:ext cx="3676683" cy="1838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958653" y="1280161"/>
            <a:ext cx="4901184" cy="5285231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RLE</a:t>
            </a:r>
            <a:r>
              <a:rPr lang="ru-RU" dirty="0"/>
              <a:t> (</a:t>
            </a:r>
            <a:r>
              <a:rPr lang="ru-RU" dirty="0" err="1"/>
              <a:t>run-length</a:t>
            </a:r>
            <a:r>
              <a:rPr lang="ru-RU" dirty="0"/>
              <a:t> </a:t>
            </a:r>
            <a:r>
              <a:rPr lang="ru-RU" dirty="0" err="1"/>
              <a:t>encoding</a:t>
            </a:r>
            <a:r>
              <a:rPr lang="en-US" dirty="0"/>
              <a:t>) - </a:t>
            </a:r>
            <a:r>
              <a:rPr lang="ru-RU" dirty="0"/>
              <a:t>кодирование длин серий</a:t>
            </a:r>
            <a:r>
              <a:rPr lang="en-US" dirty="0"/>
              <a:t> (</a:t>
            </a:r>
            <a:r>
              <a:rPr lang="ru-RU" b="1" dirty="0"/>
              <a:t>повторов</a:t>
            </a:r>
            <a:r>
              <a:rPr lang="ru-RU" dirty="0"/>
              <a:t>)</a:t>
            </a:r>
          </a:p>
          <a:p>
            <a:r>
              <a:rPr lang="ru-RU" b="1" dirty="0"/>
              <a:t>Серия</a:t>
            </a:r>
            <a:r>
              <a:rPr lang="ru-RU" dirty="0"/>
              <a:t> (последовательность одинаковых символов) заменяется на </a:t>
            </a:r>
            <a:r>
              <a:rPr lang="ru-RU" b="1" dirty="0"/>
              <a:t>один символ </a:t>
            </a:r>
            <a:r>
              <a:rPr lang="ru-RU" dirty="0"/>
              <a:t>и число </a:t>
            </a:r>
            <a:r>
              <a:rPr lang="ru-RU" b="1" dirty="0"/>
              <a:t>повторов</a:t>
            </a:r>
          </a:p>
          <a:p>
            <a:r>
              <a:rPr lang="ru-RU" b="1" dirty="0"/>
              <a:t>Отрицательное значение </a:t>
            </a:r>
            <a:r>
              <a:rPr lang="ru-RU" dirty="0"/>
              <a:t>повтора – длина последовательности неповторяющихся символов</a:t>
            </a:r>
          </a:p>
          <a:p>
            <a:r>
              <a:rPr lang="ru-RU" dirty="0"/>
              <a:t>Алгоритм в форматах РСХ, TIFF, ВМР</a:t>
            </a:r>
          </a:p>
          <a:p>
            <a:r>
              <a:rPr lang="ru-RU" u="sng" dirty="0"/>
              <a:t>Применение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Простая графика (без плавных переходов – не фото)</a:t>
            </a:r>
          </a:p>
          <a:p>
            <a:pPr lvl="1"/>
            <a:r>
              <a:rPr lang="ru-RU" dirty="0"/>
              <a:t>Двоичные данные</a:t>
            </a:r>
          </a:p>
          <a:p>
            <a:pPr lvl="1"/>
            <a:r>
              <a:rPr lang="ru-RU" dirty="0"/>
              <a:t>Низкокачественные звуковые семплы (после дельта-кодирования).</a:t>
            </a:r>
            <a:endParaRPr lang="en-US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163" y="4401534"/>
            <a:ext cx="3611181" cy="1444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27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15618"/>
          </a:xfrm>
        </p:spPr>
        <p:txBody>
          <a:bodyPr/>
          <a:lstStyle/>
          <a:p>
            <a:r>
              <a:rPr lang="ru-RU" dirty="0"/>
              <a:t>Алгоритмы семейства </a:t>
            </a:r>
            <a:r>
              <a:rPr lang="en-US" dirty="0"/>
              <a:t>LZ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" y="2950532"/>
            <a:ext cx="3886200" cy="1113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331970" y="1508760"/>
            <a:ext cx="4427982" cy="51114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1977</a:t>
            </a:r>
            <a:r>
              <a:rPr lang="ru-RU" dirty="0"/>
              <a:t>-78</a:t>
            </a:r>
            <a:r>
              <a:rPr lang="en-US" dirty="0"/>
              <a:t> – </a:t>
            </a:r>
            <a:r>
              <a:rPr lang="ru-RU" dirty="0"/>
              <a:t>Якоб Зив, Абрахам Лемпел, Мэтт </a:t>
            </a:r>
            <a:r>
              <a:rPr lang="ru-RU" dirty="0" err="1"/>
              <a:t>Махони</a:t>
            </a:r>
            <a:r>
              <a:rPr lang="ru-RU" dirty="0"/>
              <a:t> – алгоритмы </a:t>
            </a:r>
            <a:r>
              <a:rPr lang="en-US" b="1" dirty="0"/>
              <a:t>LZ77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LZ78</a:t>
            </a:r>
            <a:endParaRPr lang="ru-RU" b="1" dirty="0"/>
          </a:p>
          <a:p>
            <a:r>
              <a:rPr lang="ru-RU" dirty="0"/>
              <a:t>Основная </a:t>
            </a:r>
            <a:r>
              <a:rPr lang="ru-RU" b="1" dirty="0"/>
              <a:t>идея алгоритма проста </a:t>
            </a:r>
            <a:r>
              <a:rPr lang="ru-RU" dirty="0"/>
              <a:t>– второе и последующие вхождения некоторой строки в сообщении заменяются ссылкой на её первое появление</a:t>
            </a:r>
          </a:p>
          <a:p>
            <a:r>
              <a:rPr lang="ru-RU" dirty="0"/>
              <a:t>Семейство LZ включает в себя также </a:t>
            </a:r>
            <a:r>
              <a:rPr lang="ru-RU" b="1" dirty="0"/>
              <a:t>LZW</a:t>
            </a:r>
            <a:r>
              <a:rPr lang="ru-RU" dirty="0"/>
              <a:t>, </a:t>
            </a:r>
            <a:r>
              <a:rPr lang="ru-RU" b="1" dirty="0"/>
              <a:t>LZSS</a:t>
            </a:r>
            <a:r>
              <a:rPr lang="ru-RU" dirty="0"/>
              <a:t>, </a:t>
            </a:r>
            <a:r>
              <a:rPr lang="ru-RU" b="1" dirty="0"/>
              <a:t>LZMA</a:t>
            </a:r>
            <a:r>
              <a:rPr lang="ru-RU" dirty="0"/>
              <a:t> и др. алгоритмы</a:t>
            </a:r>
          </a:p>
          <a:p>
            <a:r>
              <a:rPr lang="ru-RU" dirty="0"/>
              <a:t>Почти все современные </a:t>
            </a:r>
            <a:r>
              <a:rPr lang="ru-RU" b="1" dirty="0"/>
              <a:t>программы-архиваторы</a:t>
            </a:r>
            <a:r>
              <a:rPr lang="ru-RU" dirty="0"/>
              <a:t> (</a:t>
            </a:r>
            <a:r>
              <a:rPr lang="en-US" dirty="0" err="1"/>
              <a:t>PKZip</a:t>
            </a:r>
            <a:r>
              <a:rPr lang="en-US" dirty="0"/>
              <a:t>, LHA, ARJ </a:t>
            </a:r>
            <a:r>
              <a:rPr lang="ru-RU" dirty="0"/>
              <a:t>и др.) используют ту или иную модификацию алгоритма LZ.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8716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3633"/>
          </a:xfrm>
        </p:spPr>
        <p:txBody>
          <a:bodyPr/>
          <a:lstStyle/>
          <a:p>
            <a:r>
              <a:rPr lang="ru-RU" dirty="0"/>
              <a:t>Алгоритм Лемпеля-Зива (</a:t>
            </a:r>
            <a:r>
              <a:rPr lang="en-US" dirty="0"/>
              <a:t>LZ77</a:t>
            </a:r>
            <a:r>
              <a:rPr lang="ru-RU" dirty="0"/>
              <a:t>)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24528" y="1737360"/>
            <a:ext cx="4562856" cy="4855464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Словарный</a:t>
            </a:r>
            <a:r>
              <a:rPr lang="ru-RU" dirty="0"/>
              <a:t> метод</a:t>
            </a:r>
          </a:p>
          <a:p>
            <a:r>
              <a:rPr lang="ru-RU" dirty="0"/>
              <a:t>Словарь – уже </a:t>
            </a:r>
            <a:r>
              <a:rPr lang="ru-RU" b="1" dirty="0"/>
              <a:t>просмотренная часть </a:t>
            </a:r>
            <a:r>
              <a:rPr lang="ru-RU" dirty="0"/>
              <a:t>сообщения</a:t>
            </a:r>
          </a:p>
          <a:p>
            <a:r>
              <a:rPr lang="ru-RU" dirty="0"/>
              <a:t>Очередной фрагмент сообщения заменяется на </a:t>
            </a:r>
            <a:r>
              <a:rPr lang="ru-RU" b="1" dirty="0"/>
              <a:t>указатель</a:t>
            </a:r>
            <a:r>
              <a:rPr lang="ru-RU" dirty="0"/>
              <a:t> в содержимое словаря:</a:t>
            </a:r>
          </a:p>
          <a:p>
            <a:pPr lvl="1"/>
            <a:r>
              <a:rPr lang="ru-RU" dirty="0"/>
              <a:t>смещение назад от текущей позиции</a:t>
            </a:r>
          </a:p>
          <a:p>
            <a:pPr lvl="1"/>
            <a:r>
              <a:rPr lang="ru-RU" dirty="0"/>
              <a:t>длина совпадающей подстроки</a:t>
            </a:r>
          </a:p>
          <a:p>
            <a:pPr lvl="1"/>
            <a:r>
              <a:rPr lang="ru-RU" dirty="0"/>
              <a:t>первый символ после совпадения</a:t>
            </a:r>
          </a:p>
          <a:p>
            <a:r>
              <a:rPr lang="ru-RU" u="sng" dirty="0"/>
              <a:t>Составляющие</a:t>
            </a:r>
            <a:r>
              <a:rPr lang="ru-RU" dirty="0"/>
              <a:t> алгоритма:</a:t>
            </a:r>
          </a:p>
          <a:p>
            <a:pPr lvl="1"/>
            <a:r>
              <a:rPr lang="ru-RU" b="1" dirty="0"/>
              <a:t>принцип скользящего окна</a:t>
            </a:r>
            <a:r>
              <a:rPr lang="ru-RU" dirty="0"/>
              <a:t>,    →</a:t>
            </a:r>
          </a:p>
          <a:p>
            <a:pPr lvl="1"/>
            <a:r>
              <a:rPr lang="ru-RU" b="1" dirty="0"/>
              <a:t>механизм кодирования совпадений</a:t>
            </a:r>
            <a:r>
              <a:rPr lang="ru-RU" dirty="0"/>
              <a:t>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3334578"/>
            <a:ext cx="3886200" cy="1113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06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6746"/>
          </a:xfrm>
        </p:spPr>
        <p:txBody>
          <a:bodyPr/>
          <a:lstStyle/>
          <a:p>
            <a:r>
              <a:rPr lang="ru-RU" dirty="0"/>
              <a:t>Принцип скользящего окна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1208" y="1371600"/>
            <a:ext cx="8229600" cy="342899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 основе – динамический словарь – </a:t>
            </a:r>
            <a:r>
              <a:rPr lang="ru-RU" b="1" dirty="0"/>
              <a:t>скользящее</a:t>
            </a:r>
            <a:r>
              <a:rPr lang="ru-RU" dirty="0"/>
              <a:t> по сообщению </a:t>
            </a:r>
            <a:br>
              <a:rPr lang="ru-RU" dirty="0"/>
            </a:br>
            <a:r>
              <a:rPr lang="ru-RU" b="1" dirty="0"/>
              <a:t>окно = словарь + буфер </a:t>
            </a:r>
            <a:r>
              <a:rPr lang="ru-RU" dirty="0"/>
              <a:t>(общей длиной 2, 4 или 32KB)</a:t>
            </a:r>
            <a:endParaRPr lang="ru-RU" b="1" dirty="0"/>
          </a:p>
          <a:p>
            <a:r>
              <a:rPr lang="ru-RU" dirty="0"/>
              <a:t>Совпадения ищутся не на всём обработанном префиксе, а в его части – </a:t>
            </a:r>
            <a:r>
              <a:rPr lang="ru-RU" b="1" dirty="0"/>
              <a:t>словаре</a:t>
            </a:r>
            <a:r>
              <a:rPr lang="ru-RU" dirty="0"/>
              <a:t>, состоящем из последних </a:t>
            </a:r>
            <a:r>
              <a:rPr lang="ru-RU" b="1" dirty="0"/>
              <a:t>уже обработанных символов</a:t>
            </a:r>
          </a:p>
          <a:p>
            <a:r>
              <a:rPr lang="ru-RU" b="1" dirty="0"/>
              <a:t>Буфер</a:t>
            </a:r>
            <a:r>
              <a:rPr lang="ru-RU" dirty="0"/>
              <a:t> – небольшая </a:t>
            </a:r>
            <a:r>
              <a:rPr lang="ru-RU" b="1" dirty="0"/>
              <a:t>порция ещё не закодированных </a:t>
            </a:r>
            <a:r>
              <a:rPr lang="ru-RU" dirty="0"/>
              <a:t>символов входного потока (ограничивает длину кодируемой подстроки)</a:t>
            </a:r>
          </a:p>
          <a:p>
            <a:r>
              <a:rPr lang="ru-RU" dirty="0"/>
              <a:t>При больших объёмах ввода алгоритм тратит </a:t>
            </a:r>
            <a:r>
              <a:rPr lang="ru-RU" b="1" dirty="0"/>
              <a:t>меньше времени </a:t>
            </a:r>
            <a:r>
              <a:rPr lang="ru-RU" dirty="0"/>
              <a:t>– просматривается не вся исходная строка</a:t>
            </a:r>
          </a:p>
          <a:p>
            <a:r>
              <a:rPr lang="ru-RU" dirty="0"/>
              <a:t>Слишком </a:t>
            </a:r>
            <a:r>
              <a:rPr lang="ru-RU" b="1" dirty="0"/>
              <a:t>маленькая длина словаря </a:t>
            </a:r>
            <a:r>
              <a:rPr lang="ru-RU" dirty="0"/>
              <a:t>→ совпадения на большем расстоянии, чем длина словаря, не будут учтены → кодирование менее оптимально.</a:t>
            </a: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3306" y="4800599"/>
            <a:ext cx="6905404" cy="17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6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84983"/>
          </a:xfrm>
        </p:spPr>
        <p:txBody>
          <a:bodyPr>
            <a:normAutofit fontScale="90000"/>
          </a:bodyPr>
          <a:lstStyle/>
          <a:p>
            <a:r>
              <a:rPr lang="ru-RU" dirty="0"/>
              <a:t>Механизм кодирования </a:t>
            </a:r>
            <a:r>
              <a:rPr lang="ru-RU" dirty="0" smtClean="0"/>
              <a:t>совпадений в </a:t>
            </a:r>
            <a:r>
              <a:rPr lang="en-US" dirty="0" smtClean="0"/>
              <a:t>LZ77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8650" y="1650139"/>
            <a:ext cx="7886700" cy="153777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Поиск </a:t>
            </a:r>
            <a:r>
              <a:rPr lang="ru-RU" b="1" dirty="0"/>
              <a:t>самого длинного совпадения </a:t>
            </a:r>
            <a:r>
              <a:rPr lang="ru-RU" dirty="0"/>
              <a:t>между строкой из буфера и всеми фразами словаря</a:t>
            </a:r>
          </a:p>
          <a:p>
            <a:r>
              <a:rPr lang="ru-RU" b="1" dirty="0"/>
              <a:t>Кодовая пара </a:t>
            </a:r>
            <a:r>
              <a:rPr lang="ru-RU" dirty="0"/>
              <a:t>трактуется как команда копирования символов из словаря с определенной позиции.</a:t>
            </a:r>
          </a:p>
          <a:p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66276F2-ABF4-4E97-B707-E44717EB51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5124" y="3137320"/>
            <a:ext cx="5873751" cy="347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03" y="1994289"/>
            <a:ext cx="3154782" cy="39168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5890"/>
          </a:xfrm>
        </p:spPr>
        <p:txBody>
          <a:bodyPr/>
          <a:lstStyle/>
          <a:p>
            <a:r>
              <a:rPr lang="ru-RU" dirty="0"/>
              <a:t>Арифметические коды </a:t>
            </a:r>
            <a:r>
              <a:rPr lang="ru-RU" dirty="0" smtClean="0"/>
              <a:t>(1/2</a:t>
            </a:r>
            <a:r>
              <a:rPr lang="ru-RU" dirty="0"/>
              <a:t>)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379785" y="1609344"/>
            <a:ext cx="5535616" cy="4988846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Пусть имеется алфавит, а также данные о частотности использования символов</a:t>
            </a:r>
          </a:p>
          <a:p>
            <a:r>
              <a:rPr lang="ru-RU" dirty="0"/>
              <a:t>Рассмотрим на координатной прямой отрезок от 0 до 1 – </a:t>
            </a:r>
            <a:r>
              <a:rPr lang="ru-RU" b="1" dirty="0"/>
              <a:t>рабочий отрезок</a:t>
            </a:r>
          </a:p>
          <a:p>
            <a:r>
              <a:rPr lang="ru-RU" dirty="0"/>
              <a:t>Разобьём его на отрезки с длинами, равными частотам использования символов</a:t>
            </a:r>
          </a:p>
          <a:p>
            <a:r>
              <a:rPr lang="ru-RU" dirty="0"/>
              <a:t>Каждый такой отрезок будет соответствовать одному символу</a:t>
            </a:r>
          </a:p>
          <a:p>
            <a:r>
              <a:rPr lang="ru-RU" dirty="0"/>
              <a:t>Возьмём первый </a:t>
            </a:r>
            <a:r>
              <a:rPr lang="ru-RU" b="1" dirty="0"/>
              <a:t>символ из потока </a:t>
            </a:r>
            <a:r>
              <a:rPr lang="ru-RU" dirty="0"/>
              <a:t>и найдём для него отрезок среди только что сформированных – теперь он </a:t>
            </a:r>
            <a:r>
              <a:rPr lang="ru-RU" b="1" dirty="0"/>
              <a:t>рабочий</a:t>
            </a:r>
          </a:p>
          <a:p>
            <a:r>
              <a:rPr lang="ru-RU" dirty="0"/>
              <a:t>Разобьём его таким же образом пропорционально частотам</a:t>
            </a:r>
          </a:p>
          <a:p>
            <a:r>
              <a:rPr lang="ru-RU" dirty="0"/>
              <a:t>Выполним эту операцию аналогично для некоторого числа последовательных символов</a:t>
            </a:r>
          </a:p>
          <a:p>
            <a:r>
              <a:rPr lang="ru-RU" dirty="0"/>
              <a:t>Код – </a:t>
            </a:r>
            <a:r>
              <a:rPr lang="ru-RU" b="1" dirty="0"/>
              <a:t>последний рабочий отрезок</a:t>
            </a:r>
            <a:r>
              <a:rPr lang="ru-RU" dirty="0"/>
              <a:t> или любое число из него (например, 0.4).</a:t>
            </a:r>
          </a:p>
        </p:txBody>
      </p:sp>
    </p:spTree>
    <p:extLst>
      <p:ext uri="{BB962C8B-B14F-4D97-AF65-F5344CB8AC3E}">
        <p14:creationId xmlns:p14="http://schemas.microsoft.com/office/powerpoint/2010/main" val="377830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D8D7DD-F3C3-42F1-A78A-7D053F23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LZ78</a:t>
            </a:r>
            <a:r>
              <a:rPr lang="ru-RU" dirty="0"/>
              <a:t>: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A4C315-5683-43E1-9714-863A47BCD3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976" y="1567007"/>
            <a:ext cx="3500311" cy="4351338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85CE9F4-2C23-4329-8C65-B70F57E3B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9491" y="1339272"/>
            <a:ext cx="4544291" cy="5153601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300"/>
              </a:spcBef>
            </a:pPr>
            <a:r>
              <a:rPr lang="ru-RU" dirty="0"/>
              <a:t>Ориентируется на данные, которые только будут получены:</a:t>
            </a:r>
          </a:p>
          <a:p>
            <a:pPr>
              <a:spcBef>
                <a:spcPts val="300"/>
              </a:spcBef>
            </a:pPr>
            <a:r>
              <a:rPr lang="ru-RU" dirty="0"/>
              <a:t>Не использует «скользящее» окно, хранит словарь из уже просмотренных фраз.</a:t>
            </a:r>
          </a:p>
          <a:p>
            <a:pPr marL="514350" indent="-514350">
              <a:spcBef>
                <a:spcPts val="300"/>
              </a:spcBef>
              <a:buFont typeface="+mj-lt"/>
              <a:buAutoNum type="arabicPeriod"/>
            </a:pPr>
            <a:r>
              <a:rPr lang="ru-RU" dirty="0"/>
              <a:t>Считываются символы из кодируемого текста, пока накапливаемая подстрока входит целиком в одну из фраз словаря</a:t>
            </a:r>
          </a:p>
          <a:p>
            <a:pPr marL="514350" indent="-514350">
              <a:spcBef>
                <a:spcPts val="300"/>
              </a:spcBef>
              <a:buFont typeface="+mj-lt"/>
              <a:buAutoNum type="arabicPeriod"/>
            </a:pPr>
            <a:r>
              <a:rPr lang="ru-RU" dirty="0"/>
              <a:t>Как только считанная подстрока перестаёт соответствовать хотя бы одной фразе словаря, алгоритм генерирует </a:t>
            </a:r>
            <a:r>
              <a:rPr lang="ru-RU" b="1" dirty="0"/>
              <a:t>код</a:t>
            </a:r>
            <a:r>
              <a:rPr lang="ru-RU" dirty="0"/>
              <a:t>:</a:t>
            </a:r>
          </a:p>
          <a:p>
            <a:pPr lvl="1">
              <a:spcBef>
                <a:spcPts val="300"/>
              </a:spcBef>
            </a:pPr>
            <a:r>
              <a:rPr lang="ru-RU" b="1" dirty="0"/>
              <a:t>индекс</a:t>
            </a:r>
            <a:r>
              <a:rPr lang="ru-RU" dirty="0"/>
              <a:t> строки </a:t>
            </a:r>
            <a:r>
              <a:rPr lang="ru-RU" b="1" dirty="0"/>
              <a:t>в словаре</a:t>
            </a:r>
            <a:r>
              <a:rPr lang="ru-RU" dirty="0"/>
              <a:t>, которая до последнего введённого символа содержала подстроку,</a:t>
            </a:r>
          </a:p>
          <a:p>
            <a:pPr lvl="1">
              <a:spcBef>
                <a:spcPts val="300"/>
              </a:spcBef>
            </a:pPr>
            <a:r>
              <a:rPr lang="ru-RU" dirty="0"/>
              <a:t>символ, </a:t>
            </a:r>
            <a:r>
              <a:rPr lang="ru-RU" b="1" dirty="0"/>
              <a:t>нарушивший совпадение</a:t>
            </a:r>
            <a:r>
              <a:rPr lang="ru-RU" dirty="0"/>
              <a:t>. </a:t>
            </a:r>
          </a:p>
          <a:p>
            <a:pPr marL="514350" indent="-514350">
              <a:spcBef>
                <a:spcPts val="300"/>
              </a:spcBef>
              <a:buFont typeface="+mj-lt"/>
              <a:buAutoNum type="arabicPeriod"/>
            </a:pPr>
            <a:r>
              <a:rPr lang="ru-RU" dirty="0"/>
              <a:t>Затем в словарь добавляется введенная подстрока</a:t>
            </a:r>
          </a:p>
          <a:p>
            <a:pPr marL="514350" indent="-514350">
              <a:spcBef>
                <a:spcPts val="300"/>
              </a:spcBef>
              <a:buFont typeface="+mj-lt"/>
              <a:buAutoNum type="arabicPeriod"/>
            </a:pPr>
            <a:r>
              <a:rPr lang="ru-RU" dirty="0"/>
              <a:t>Если словарь уже заполнен, то из него предварительно удаляют менее всех используемую в сравнениях фразу.</a:t>
            </a:r>
          </a:p>
        </p:txBody>
      </p:sp>
    </p:spTree>
    <p:extLst>
      <p:ext uri="{BB962C8B-B14F-4D97-AF65-F5344CB8AC3E}">
        <p14:creationId xmlns:p14="http://schemas.microsoft.com/office/powerpoint/2010/main" val="20103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E36FF-FDD8-4904-B4AE-FF1F8A0E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2003"/>
            <a:ext cx="7886700" cy="973388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Сжатие битовой последовательности методом Лемпеля-Зива (1/3)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12F44E-4F0D-44AC-8946-319116CC7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0945" y="1361986"/>
            <a:ext cx="8562109" cy="3075710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spcBef>
                <a:spcPts val="300"/>
              </a:spcBef>
              <a:buNone/>
            </a:pPr>
            <a:r>
              <a:rPr lang="ru-RU" sz="2000" u="sng" dirty="0"/>
              <a:t>Идея</a:t>
            </a:r>
            <a:r>
              <a:rPr lang="ru-RU" sz="2000" dirty="0"/>
              <a:t>: </a:t>
            </a:r>
          </a:p>
          <a:p>
            <a:pPr>
              <a:lnSpc>
                <a:spcPct val="70000"/>
              </a:lnSpc>
              <a:spcBef>
                <a:spcPts val="300"/>
              </a:spcBef>
            </a:pPr>
            <a:r>
              <a:rPr lang="ru-RU" sz="2000" dirty="0"/>
              <a:t>Если в тексте появляется последовательность из двух ранее </a:t>
            </a:r>
            <a:r>
              <a:rPr lang="ru-RU" sz="2000" b="1" dirty="0"/>
              <a:t>уже встречавшихся символов</a:t>
            </a:r>
            <a:r>
              <a:rPr lang="ru-RU" sz="2000" dirty="0"/>
              <a:t>, то эта </a:t>
            </a:r>
            <a:r>
              <a:rPr lang="ru-RU" sz="2000" dirty="0" err="1"/>
              <a:t>последовательсность</a:t>
            </a:r>
            <a:r>
              <a:rPr lang="ru-RU" sz="2000" dirty="0"/>
              <a:t> объявляется </a:t>
            </a:r>
            <a:r>
              <a:rPr lang="ru-RU" sz="2000" b="1" dirty="0"/>
              <a:t>новым символом</a:t>
            </a:r>
            <a:r>
              <a:rPr lang="ru-RU" sz="2000" dirty="0"/>
              <a:t>, для нее назначается </a:t>
            </a:r>
            <a:r>
              <a:rPr lang="ru-RU" sz="2000" b="1" dirty="0"/>
              <a:t>код</a:t>
            </a:r>
            <a:r>
              <a:rPr lang="ru-RU" sz="2000" dirty="0"/>
              <a:t>, который (при определенных условиях) может быть короче исходной последовательности</a:t>
            </a:r>
          </a:p>
          <a:p>
            <a:pPr>
              <a:lnSpc>
                <a:spcPct val="70000"/>
              </a:lnSpc>
              <a:spcBef>
                <a:spcPts val="300"/>
              </a:spcBef>
            </a:pPr>
            <a:r>
              <a:rPr lang="ru-RU" sz="2000" dirty="0"/>
              <a:t>Коды – это порядковые номера, начиная с 0 (очередной номер, равный числу уже использованных кодов)</a:t>
            </a:r>
          </a:p>
          <a:p>
            <a:pPr marL="0" indent="0">
              <a:lnSpc>
                <a:spcPct val="70000"/>
              </a:lnSpc>
              <a:spcBef>
                <a:spcPts val="300"/>
              </a:spcBef>
              <a:buNone/>
            </a:pPr>
            <a:r>
              <a:rPr lang="ru-RU" sz="2000" dirty="0"/>
              <a:t>Так, если в алфавите 8 символов, то их двоичные коды – от 0 до 111; тогда первая 2-символьная комбинация получит код 1000, следующая – 1001 и т.д.</a:t>
            </a:r>
          </a:p>
          <a:p>
            <a:pPr>
              <a:lnSpc>
                <a:spcPct val="70000"/>
              </a:lnSpc>
              <a:spcBef>
                <a:spcPts val="300"/>
              </a:spcBef>
            </a:pPr>
            <a:r>
              <a:rPr lang="ru-RU" sz="2000" dirty="0"/>
              <a:t>В сжатый текст на место исходной последовательности записывается её код</a:t>
            </a:r>
          </a:p>
          <a:p>
            <a:pPr>
              <a:lnSpc>
                <a:spcPct val="70000"/>
              </a:lnSpc>
              <a:spcBef>
                <a:spcPts val="300"/>
              </a:spcBef>
            </a:pPr>
            <a:r>
              <a:rPr lang="ru-RU" sz="2000" dirty="0"/>
              <a:t>При декодировании повторяются аналогичные действия, поэтому становятся известными последовательности символов для каждого кода.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3DDF1F9-88C4-459F-B7EB-66F4555019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4570" y="4465404"/>
            <a:ext cx="6614859" cy="20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7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E36FF-FDD8-4904-B4AE-FF1F8A0E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2003"/>
            <a:ext cx="7886700" cy="973388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Сжатие битовой последовательности методом Лемпеля-Зива (2/3)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12F44E-4F0D-44AC-8946-319116CC7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4876" y="1403930"/>
            <a:ext cx="8257309" cy="3186545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  <a:spcBef>
                <a:spcPts val="300"/>
              </a:spcBef>
            </a:pPr>
            <a:r>
              <a:rPr lang="ru-RU" sz="2100" u="sng" dirty="0"/>
              <a:t>Алгоритм кодирования</a:t>
            </a:r>
            <a:r>
              <a:rPr lang="ru-RU" sz="2100" dirty="0"/>
              <a:t>:</a:t>
            </a:r>
          </a:p>
          <a:p>
            <a:pPr marL="0" indent="0">
              <a:lnSpc>
                <a:spcPct val="75000"/>
              </a:lnSpc>
              <a:spcBef>
                <a:spcPts val="300"/>
              </a:spcBef>
              <a:buNone/>
            </a:pPr>
            <a:r>
              <a:rPr lang="ru-RU" sz="2100" dirty="0"/>
              <a:t>1. Выбирается </a:t>
            </a:r>
            <a:r>
              <a:rPr lang="ru-RU" sz="2100" b="1" dirty="0"/>
              <a:t>первый символ </a:t>
            </a:r>
            <a:r>
              <a:rPr lang="ru-RU" sz="2100" dirty="0"/>
              <a:t>сообщения и заменяется на его код (0). </a:t>
            </a:r>
          </a:p>
          <a:p>
            <a:pPr marL="0" indent="0">
              <a:lnSpc>
                <a:spcPct val="75000"/>
              </a:lnSpc>
              <a:spcBef>
                <a:spcPts val="300"/>
              </a:spcBef>
              <a:buNone/>
            </a:pPr>
            <a:r>
              <a:rPr lang="ru-RU" sz="2100" dirty="0"/>
              <a:t>2. Выбираются </a:t>
            </a:r>
            <a:r>
              <a:rPr lang="ru-RU" sz="2100" b="1" dirty="0"/>
              <a:t>следующие 2 символа </a:t>
            </a:r>
            <a:r>
              <a:rPr lang="ru-RU" sz="2100" dirty="0"/>
              <a:t>и заменяются своими кодами. </a:t>
            </a:r>
          </a:p>
          <a:p>
            <a:pPr marL="0" indent="0">
              <a:lnSpc>
                <a:spcPct val="75000"/>
              </a:lnSpc>
              <a:spcBef>
                <a:spcPts val="300"/>
              </a:spcBef>
              <a:buNone/>
            </a:pPr>
            <a:r>
              <a:rPr lang="ru-RU" sz="2100" dirty="0"/>
              <a:t>Одновременно комбинации этих 2-х символов присваивается свой код. </a:t>
            </a:r>
          </a:p>
          <a:p>
            <a:pPr marL="0" indent="0">
              <a:lnSpc>
                <a:spcPct val="75000"/>
              </a:lnSpc>
              <a:spcBef>
                <a:spcPts val="300"/>
              </a:spcBef>
              <a:buNone/>
            </a:pPr>
            <a:r>
              <a:rPr lang="ru-RU" sz="2100" dirty="0"/>
              <a:t>3. Из исходного текста выбираются очередные 2,3,...,N символов, пока не образуется </a:t>
            </a:r>
            <a:r>
              <a:rPr lang="ru-RU" sz="2100" b="1" dirty="0"/>
              <a:t>ещё не встречавшаяся комбинация</a:t>
            </a:r>
            <a:r>
              <a:rPr lang="ru-RU" sz="2100" dirty="0"/>
              <a:t>. </a:t>
            </a:r>
          </a:p>
          <a:p>
            <a:pPr marL="0" indent="0">
              <a:lnSpc>
                <a:spcPct val="75000"/>
              </a:lnSpc>
              <a:spcBef>
                <a:spcPts val="300"/>
              </a:spcBef>
              <a:buNone/>
            </a:pPr>
            <a:r>
              <a:rPr lang="ru-RU" sz="2100" dirty="0"/>
              <a:t>Тогда этой комбинации присваивается </a:t>
            </a:r>
            <a:r>
              <a:rPr lang="ru-RU" sz="2100" b="1" dirty="0"/>
              <a:t>очередной код</a:t>
            </a:r>
            <a:r>
              <a:rPr lang="ru-RU" sz="2100" dirty="0"/>
              <a:t>, и поскольку совокупность из первых N-1 символов уже встречалась, то она имеет свой код, который и записывается вместо этих N-1 символов. Каждый акт введения нового кода – </a:t>
            </a:r>
            <a:r>
              <a:rPr lang="ru-RU" sz="2100" b="1" dirty="0"/>
              <a:t>шаг кодирования</a:t>
            </a:r>
            <a:r>
              <a:rPr lang="ru-RU" sz="2100" dirty="0"/>
              <a:t>. </a:t>
            </a:r>
          </a:p>
          <a:p>
            <a:pPr marL="0" indent="0">
              <a:lnSpc>
                <a:spcPct val="75000"/>
              </a:lnSpc>
              <a:spcBef>
                <a:spcPts val="300"/>
              </a:spcBef>
              <a:buNone/>
            </a:pPr>
            <a:r>
              <a:rPr lang="ru-RU" sz="2100" dirty="0"/>
              <a:t>4. Процесс продолжается до исчерпания исходного текста.</a:t>
            </a:r>
          </a:p>
        </p:txBody>
      </p:sp>
      <p:pic>
        <p:nvPicPr>
          <p:cNvPr id="7" name="Объект 5">
            <a:extLst>
              <a:ext uri="{FF2B5EF4-FFF2-40B4-BE49-F238E27FC236}">
                <a16:creationId xmlns:a16="http://schemas.microsoft.com/office/drawing/2014/main" id="{CD3CDF19-F20A-4C94-8DDB-BA0F796E2D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5035" y="4667434"/>
            <a:ext cx="6213930" cy="190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E36FF-FDD8-4904-B4AE-FF1F8A0E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2003"/>
            <a:ext cx="7886700" cy="973388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Сжатие битовой последовательности методом Лемпеля-Зива (3/3)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12F44E-4F0D-44AC-8946-319116CC7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4876" y="1801091"/>
            <a:ext cx="8257309" cy="278938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Задача – в </a:t>
            </a:r>
            <a:r>
              <a:rPr lang="ru-RU" sz="2400" b="1" dirty="0"/>
              <a:t>определении </a:t>
            </a:r>
            <a:r>
              <a:rPr lang="en-US" sz="2400" b="1" dirty="0"/>
              <a:t>R</a:t>
            </a:r>
            <a:r>
              <a:rPr lang="en-US" sz="2400" dirty="0"/>
              <a:t> –</a:t>
            </a:r>
            <a:r>
              <a:rPr lang="ru-RU" sz="2400" dirty="0"/>
              <a:t> требуемого количества двоичных разрядов для кодирования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R – </a:t>
            </a:r>
            <a:r>
              <a:rPr lang="ru-RU" sz="2400" dirty="0"/>
              <a:t>количество разрядов в </a:t>
            </a:r>
            <a:r>
              <a:rPr lang="ru-RU" sz="2400" b="1" dirty="0"/>
              <a:t>наиболее длинном </a:t>
            </a:r>
            <a:r>
              <a:rPr lang="ru-RU" sz="2400" dirty="0"/>
              <a:t>коде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В общем случае </a:t>
            </a:r>
            <a:r>
              <a:rPr lang="ru-RU" sz="2400" b="1" dirty="0"/>
              <a:t>R=K</a:t>
            </a:r>
            <a:r>
              <a:rPr lang="ru-RU" sz="2400" dirty="0"/>
              <a:t> после шага кодирования </a:t>
            </a:r>
            <a:r>
              <a:rPr lang="ru-RU" sz="2400" b="1" dirty="0"/>
              <a:t>2</a:t>
            </a:r>
            <a:r>
              <a:rPr lang="ru-RU" sz="2400" b="1" baseline="30000" dirty="0"/>
              <a:t>K-1</a:t>
            </a:r>
            <a:r>
              <a:rPr lang="ru-RU" sz="2400" b="1" dirty="0"/>
              <a:t>-1</a:t>
            </a:r>
            <a:r>
              <a:rPr lang="ru-RU" sz="2400" dirty="0"/>
              <a:t>.</a:t>
            </a:r>
          </a:p>
        </p:txBody>
      </p:sp>
      <p:pic>
        <p:nvPicPr>
          <p:cNvPr id="8" name="Объект 5">
            <a:extLst>
              <a:ext uri="{FF2B5EF4-FFF2-40B4-BE49-F238E27FC236}">
                <a16:creationId xmlns:a16="http://schemas.microsoft.com/office/drawing/2014/main" id="{AC9A28E3-C67C-4821-9C19-85FAF98C34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202" y="3897745"/>
            <a:ext cx="7031595" cy="215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17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</a:t>
            </a:r>
            <a:r>
              <a:rPr lang="en-US" dirty="0"/>
              <a:t>Zip</a:t>
            </a:r>
            <a:r>
              <a:rPr lang="ru-RU" dirty="0"/>
              <a:t> – 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06" y="2324894"/>
            <a:ext cx="1826482" cy="1826482"/>
          </a:xfr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337560" y="1825625"/>
            <a:ext cx="5177790" cy="462089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Популярный </a:t>
            </a:r>
            <a:r>
              <a:rPr lang="ru-RU" b="1" dirty="0"/>
              <a:t>формат</a:t>
            </a:r>
            <a:r>
              <a:rPr lang="ru-RU" dirty="0"/>
              <a:t> архивации файлов и сжатия данных без потерь</a:t>
            </a:r>
          </a:p>
          <a:p>
            <a:r>
              <a:rPr lang="ru-RU" dirty="0"/>
              <a:t>1989 - Фил </a:t>
            </a:r>
            <a:r>
              <a:rPr lang="ru-RU" dirty="0" err="1"/>
              <a:t>Кац</a:t>
            </a:r>
            <a:r>
              <a:rPr lang="ru-RU" dirty="0"/>
              <a:t>, программа PKZIP</a:t>
            </a:r>
          </a:p>
          <a:p>
            <a:r>
              <a:rPr lang="ru-RU" b="1" dirty="0"/>
              <a:t>Архив ZIP </a:t>
            </a:r>
            <a:r>
              <a:rPr lang="ru-RU" dirty="0"/>
              <a:t>может содержать один или несколько файлов и каталогов, которые могут быть сжаты разными алгоритмами</a:t>
            </a:r>
          </a:p>
          <a:p>
            <a:r>
              <a:rPr lang="ru-RU" dirty="0"/>
              <a:t>Наиболее часто в ZIP используется алгоритм сжатия </a:t>
            </a:r>
            <a:r>
              <a:rPr lang="ru-RU" b="1" dirty="0" err="1"/>
              <a:t>Deflate</a:t>
            </a:r>
            <a:r>
              <a:rPr lang="ru-RU" dirty="0"/>
              <a:t>    →</a:t>
            </a:r>
          </a:p>
          <a:p>
            <a:r>
              <a:rPr lang="ru-RU" dirty="0"/>
              <a:t>Существует ряд алгоритмов, выигрывающих у ZIP и в скорости, и в степени упаковки, и в дополнительных возможностях, но ZIP </a:t>
            </a:r>
            <a:r>
              <a:rPr lang="ru-RU" b="1" dirty="0"/>
              <a:t>остаётся популярным </a:t>
            </a:r>
            <a:r>
              <a:rPr lang="ru-RU" dirty="0"/>
              <a:t>методом сжатия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117540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Deflate</a:t>
            </a:r>
            <a:r>
              <a:rPr lang="ru-RU" dirty="0"/>
              <a:t> –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" y="2792357"/>
            <a:ext cx="2635548" cy="1441315"/>
          </a:xfr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Это алгоритм сжатия без потерь, использующий </a:t>
            </a:r>
            <a:r>
              <a:rPr lang="ru-RU" b="1" dirty="0"/>
              <a:t>комбинацию </a:t>
            </a:r>
            <a:r>
              <a:rPr lang="ru-RU" dirty="0"/>
              <a:t>алгоритмов </a:t>
            </a:r>
            <a:r>
              <a:rPr lang="ru-RU" b="1" dirty="0"/>
              <a:t>LZ77</a:t>
            </a:r>
            <a:r>
              <a:rPr lang="ru-RU" dirty="0"/>
              <a:t> и </a:t>
            </a:r>
            <a:r>
              <a:rPr lang="ru-RU" b="1" dirty="0"/>
              <a:t>Хаффмана</a:t>
            </a:r>
          </a:p>
          <a:p>
            <a:r>
              <a:rPr lang="ru-RU" dirty="0"/>
              <a:t>Определён в </a:t>
            </a:r>
            <a:r>
              <a:rPr lang="en-US" b="1" dirty="0"/>
              <a:t>RFC 1951</a:t>
            </a:r>
            <a:endParaRPr lang="ru-RU" b="1" dirty="0"/>
          </a:p>
          <a:p>
            <a:r>
              <a:rPr lang="ru-RU" dirty="0"/>
              <a:t>Считается свободным от всех существующих патентов</a:t>
            </a:r>
          </a:p>
          <a:p>
            <a:r>
              <a:rPr lang="ru-RU" dirty="0"/>
              <a:t>Используется в формате </a:t>
            </a:r>
            <a:r>
              <a:rPr lang="en-US" dirty="0"/>
              <a:t>Zip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b="1" dirty="0"/>
              <a:t>PNG</a:t>
            </a:r>
            <a:r>
              <a:rPr lang="ru-RU" dirty="0"/>
              <a:t>-изображениях, </a:t>
            </a:r>
            <a:r>
              <a:rPr lang="en-US" dirty="0"/>
              <a:t>SSL, HTTP</a:t>
            </a:r>
            <a:r>
              <a:rPr lang="ru-RU" dirty="0"/>
              <a:t> и др.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179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3050"/>
          </a:xfrm>
        </p:spPr>
        <p:txBody>
          <a:bodyPr/>
          <a:lstStyle/>
          <a:p>
            <a:r>
              <a:rPr lang="en-US" dirty="0"/>
              <a:t>Deflate</a:t>
            </a:r>
            <a:r>
              <a:rPr lang="ru-RU" dirty="0"/>
              <a:t> = </a:t>
            </a:r>
            <a:r>
              <a:rPr lang="en-US" dirty="0"/>
              <a:t>LZ77+ </a:t>
            </a:r>
            <a:r>
              <a:rPr lang="en-US" dirty="0" err="1"/>
              <a:t>Haffman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56616" y="1587881"/>
            <a:ext cx="402336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u="sng" dirty="0"/>
              <a:t>Общая идея</a:t>
            </a:r>
            <a:r>
              <a:rPr lang="ru-RU" sz="2000" dirty="0"/>
              <a:t>: </a:t>
            </a:r>
          </a:p>
          <a:p>
            <a:pPr marL="720725" lvl="1" indent="-263525"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данные проходят через </a:t>
            </a:r>
            <a:r>
              <a:rPr lang="ru-RU" sz="2000" b="1" dirty="0"/>
              <a:t>LZ77</a:t>
            </a:r>
            <a:r>
              <a:rPr lang="ru-RU" sz="2000" dirty="0"/>
              <a:t> (замена повторяющихся строк указателями), </a:t>
            </a:r>
          </a:p>
          <a:p>
            <a:pPr marL="720725" lvl="1" indent="-263525">
              <a:spcBef>
                <a:spcPts val="0"/>
              </a:spcBef>
              <a:buFont typeface="+mj-lt"/>
              <a:buAutoNum type="arabicPeriod"/>
            </a:pPr>
            <a:r>
              <a:rPr lang="ru-RU" sz="2000" dirty="0"/>
              <a:t>потом результат кодируется </a:t>
            </a:r>
            <a:r>
              <a:rPr lang="ru-RU" sz="2000" b="1" dirty="0"/>
              <a:t>Хаффманом</a:t>
            </a:r>
            <a:r>
              <a:rPr lang="ru-RU" sz="2000" dirty="0"/>
              <a:t> (замена символов новыми символами, основываясь на частоте их использования)</a:t>
            </a:r>
            <a:endParaRPr lang="en-US" sz="2000" dirty="0"/>
          </a:p>
          <a:p>
            <a:pPr marL="268288" indent="-268288">
              <a:spcBef>
                <a:spcPts val="0"/>
              </a:spcBef>
              <a:buFont typeface="+mj-lt"/>
              <a:buAutoNum type="arabicPeriod"/>
            </a:pPr>
            <a:r>
              <a:rPr lang="en-US" sz="2000" u="sng" dirty="0"/>
              <a:t>LZ77</a:t>
            </a:r>
            <a:r>
              <a:rPr lang="en-US" sz="2000" dirty="0"/>
              <a:t>: </a:t>
            </a:r>
            <a:endParaRPr lang="ru-RU" sz="2000" dirty="0"/>
          </a:p>
          <a:p>
            <a:pPr lvl="1">
              <a:spcBef>
                <a:spcPts val="0"/>
              </a:spcBef>
            </a:pPr>
            <a:r>
              <a:rPr lang="ru-RU" sz="2000" dirty="0"/>
              <a:t>Максимальное </a:t>
            </a:r>
            <a:r>
              <a:rPr lang="ru-RU" sz="2000" b="1" dirty="0"/>
              <a:t>смещение</a:t>
            </a:r>
            <a:r>
              <a:rPr lang="ru-RU" sz="2000" dirty="0"/>
              <a:t> – 2</a:t>
            </a:r>
            <a:r>
              <a:rPr lang="ru-RU" sz="2000" baseline="30000" dirty="0"/>
              <a:t>15</a:t>
            </a:r>
            <a:r>
              <a:rPr lang="ru-RU" sz="2000" dirty="0"/>
              <a:t>, максимальная </a:t>
            </a:r>
            <a:r>
              <a:rPr lang="ru-RU" sz="2000" b="1" dirty="0"/>
              <a:t>длина совпадения</a:t>
            </a:r>
            <a:r>
              <a:rPr lang="ru-RU" sz="2000" dirty="0"/>
              <a:t> – 258 байт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При сжатии для поиска совпадений используется хеш-таблица, содержащая списки вхождений.</a:t>
            </a:r>
          </a:p>
          <a:p>
            <a:pPr>
              <a:spcBef>
                <a:spcPts val="0"/>
              </a:spcBef>
            </a:pPr>
            <a:endParaRPr lang="ru-RU" sz="20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88536" y="1587881"/>
            <a:ext cx="4617720" cy="4351338"/>
          </a:xfrm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2"/>
            </a:pPr>
            <a:r>
              <a:rPr lang="en-US" sz="2000" u="sng" dirty="0" err="1"/>
              <a:t>Haffman</a:t>
            </a:r>
            <a:r>
              <a:rPr lang="en-US" sz="2000" dirty="0"/>
              <a:t>: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dirty="0"/>
              <a:t>На бинарном уровне закодированный текст – последовательность блоков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Размер блока ограничен размером соответствующих ему несжатых данных – не больше 65 535 байт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Блок начинается с </a:t>
            </a:r>
            <a:r>
              <a:rPr lang="ru-RU" sz="2000" dirty="0" err="1"/>
              <a:t>трёхбитного</a:t>
            </a:r>
            <a:r>
              <a:rPr lang="ru-RU" sz="2000" dirty="0"/>
              <a:t> заголовка: </a:t>
            </a:r>
            <a:r>
              <a:rPr lang="ru-RU" sz="2000" dirty="0" err="1"/>
              <a:t>xyz</a:t>
            </a:r>
            <a:endParaRPr lang="ru-RU" sz="2000" dirty="0"/>
          </a:p>
          <a:p>
            <a:pPr lvl="1">
              <a:spcBef>
                <a:spcPts val="0"/>
              </a:spcBef>
            </a:pPr>
            <a:r>
              <a:rPr lang="ru-RU" sz="2000" dirty="0"/>
              <a:t>x - флаг последнего блока</a:t>
            </a:r>
          </a:p>
          <a:p>
            <a:pPr lvl="1">
              <a:spcBef>
                <a:spcPts val="0"/>
              </a:spcBef>
            </a:pPr>
            <a:r>
              <a:rPr lang="ru-RU" sz="2000" dirty="0" err="1"/>
              <a:t>zy</a:t>
            </a:r>
            <a:r>
              <a:rPr lang="ru-RU" sz="2000" dirty="0"/>
              <a:t> - тип блока:</a:t>
            </a:r>
          </a:p>
          <a:p>
            <a:pPr lvl="2">
              <a:spcBef>
                <a:spcPts val="0"/>
              </a:spcBef>
            </a:pPr>
            <a:r>
              <a:rPr lang="ru-RU" dirty="0"/>
              <a:t>00 – блок без компрессии</a:t>
            </a:r>
          </a:p>
          <a:p>
            <a:pPr lvl="2">
              <a:spcBef>
                <a:spcPts val="0"/>
              </a:spcBef>
            </a:pPr>
            <a:r>
              <a:rPr lang="ru-RU" dirty="0"/>
              <a:t>01 – сжатие с предопределёнными кодами Хаффмана</a:t>
            </a:r>
          </a:p>
          <a:p>
            <a:pPr lvl="2">
              <a:spcBef>
                <a:spcPts val="0"/>
              </a:spcBef>
            </a:pPr>
            <a:r>
              <a:rPr lang="ru-RU" b="1" dirty="0"/>
              <a:t>10</a:t>
            </a:r>
            <a:r>
              <a:rPr lang="ru-RU" dirty="0"/>
              <a:t> – сжатие с адаптивными кодами Хаффмана</a:t>
            </a:r>
          </a:p>
          <a:p>
            <a:pPr lvl="2">
              <a:spcBef>
                <a:spcPts val="0"/>
              </a:spcBef>
            </a:pPr>
            <a:r>
              <a:rPr lang="ru-RU" dirty="0"/>
              <a:t>11 – зарезервировано.</a:t>
            </a:r>
          </a:p>
        </p:txBody>
      </p:sp>
    </p:spTree>
    <p:extLst>
      <p:ext uri="{BB962C8B-B14F-4D97-AF65-F5344CB8AC3E}">
        <p14:creationId xmlns:p14="http://schemas.microsoft.com/office/powerpoint/2010/main" val="46647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14. Алгоритмические стратегии.</a:t>
            </a:r>
          </a:p>
        </p:txBody>
      </p:sp>
    </p:spTree>
    <p:extLst>
      <p:ext uri="{BB962C8B-B14F-4D97-AF65-F5344CB8AC3E}">
        <p14:creationId xmlns:p14="http://schemas.microsoft.com/office/powerpoint/2010/main" val="2429843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F13CAED3-6E86-4BE6-A431-B194487B0A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4" y="2214562"/>
            <a:ext cx="3886200" cy="2428875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создания эффективных алгоритмов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3834063" y="1825624"/>
            <a:ext cx="4962465" cy="47031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1. </a:t>
            </a:r>
            <a:r>
              <a:rPr lang="ru-RU" b="1" dirty="0"/>
              <a:t>Разработать</a:t>
            </a:r>
            <a:r>
              <a:rPr lang="ru-RU" dirty="0"/>
              <a:t> алгоритм и записать его, используя один из способов </a:t>
            </a:r>
          </a:p>
          <a:p>
            <a:pPr lvl="1"/>
            <a:r>
              <a:rPr lang="ru-RU" u="sng" dirty="0"/>
              <a:t>формализованный</a:t>
            </a:r>
            <a:r>
              <a:rPr lang="ru-RU" dirty="0"/>
              <a:t>: словесный, графический, псевдокод; </a:t>
            </a:r>
          </a:p>
          <a:p>
            <a:pPr lvl="1"/>
            <a:r>
              <a:rPr lang="ru-RU" u="sng" dirty="0"/>
              <a:t>формальный</a:t>
            </a:r>
            <a:r>
              <a:rPr lang="ru-RU" dirty="0"/>
              <a:t> – ЯП.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ru-RU" b="1" dirty="0"/>
              <a:t>Доказать корректность </a:t>
            </a:r>
            <a:r>
              <a:rPr lang="ru-RU" dirty="0"/>
              <a:t>алгоритма (формальная верификация, тестирование).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ru-RU" b="1" dirty="0"/>
              <a:t>Проанализировать</a:t>
            </a:r>
            <a:r>
              <a:rPr lang="ru-RU" dirty="0"/>
              <a:t> алгоритм для определения его вычислительной и ёмкостной </a:t>
            </a:r>
            <a:r>
              <a:rPr lang="ru-RU" b="1" dirty="0"/>
              <a:t>сложности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92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26B7DE-4536-46C3-A5A5-AC0C1741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сложности алгоритмов: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6151479-AE58-493B-9FE3-8236FED73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17455" y="2281381"/>
            <a:ext cx="5440218" cy="3895581"/>
          </a:xfrm>
        </p:spPr>
        <p:txBody>
          <a:bodyPr>
            <a:normAutofit/>
          </a:bodyPr>
          <a:lstStyle/>
          <a:p>
            <a:r>
              <a:rPr lang="en-US" sz="2400" dirty="0"/>
              <a:t>f(n) = O(1) </a:t>
            </a:r>
            <a:r>
              <a:rPr lang="ru-RU" sz="2400" dirty="0"/>
              <a:t>константа</a:t>
            </a:r>
          </a:p>
          <a:p>
            <a:r>
              <a:rPr lang="en-US" sz="2400" dirty="0"/>
              <a:t>f(n) = O(log(n)) </a:t>
            </a:r>
            <a:r>
              <a:rPr lang="ru-RU" sz="2400" dirty="0"/>
              <a:t>логарифмический рост</a:t>
            </a:r>
          </a:p>
          <a:p>
            <a:r>
              <a:rPr lang="en-US" sz="2400" dirty="0"/>
              <a:t>f(n) = O(n) </a:t>
            </a:r>
            <a:r>
              <a:rPr lang="ru-RU" sz="2400" dirty="0"/>
              <a:t>линейный рост</a:t>
            </a:r>
          </a:p>
          <a:p>
            <a:r>
              <a:rPr lang="en-US" sz="2400" dirty="0"/>
              <a:t>f(n) = O(</a:t>
            </a:r>
            <a:r>
              <a:rPr lang="en-US" sz="2400" dirty="0" err="1"/>
              <a:t>n·log</a:t>
            </a:r>
            <a:r>
              <a:rPr lang="en-US" sz="2400" dirty="0"/>
              <a:t>(n)) </a:t>
            </a:r>
            <a:r>
              <a:rPr lang="ru-RU" sz="2400" dirty="0"/>
              <a:t>квазилинейный рост</a:t>
            </a:r>
          </a:p>
          <a:p>
            <a:r>
              <a:rPr lang="en-US" sz="2400" dirty="0"/>
              <a:t>f(n) = O(n</a:t>
            </a:r>
            <a:r>
              <a:rPr lang="en-US" sz="2400" baseline="30000" dirty="0"/>
              <a:t>m</a:t>
            </a:r>
            <a:r>
              <a:rPr lang="en-US" sz="2400" dirty="0"/>
              <a:t>) </a:t>
            </a:r>
            <a:r>
              <a:rPr lang="ru-RU" sz="2400" dirty="0"/>
              <a:t>полиномиальный рост</a:t>
            </a:r>
          </a:p>
          <a:p>
            <a:r>
              <a:rPr lang="en-US" sz="2400" dirty="0"/>
              <a:t>f(n) = O(2</a:t>
            </a:r>
            <a:r>
              <a:rPr lang="en-US" sz="2400" baseline="30000" dirty="0"/>
              <a:t>n</a:t>
            </a:r>
            <a:r>
              <a:rPr lang="en-US" sz="2400" dirty="0"/>
              <a:t>) </a:t>
            </a:r>
            <a:r>
              <a:rPr lang="ru-RU" sz="2400" dirty="0"/>
              <a:t>экспоненциальный рост.</a:t>
            </a:r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96D359-AD42-4F32-BB71-9CDD475D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29</a:t>
            </a:fld>
            <a:endParaRPr lang="ru-RU"/>
          </a:p>
        </p:txBody>
      </p:sp>
      <p:pic>
        <p:nvPicPr>
          <p:cNvPr id="6" name="Объект 6">
            <a:extLst>
              <a:ext uri="{FF2B5EF4-FFF2-40B4-BE49-F238E27FC236}">
                <a16:creationId xmlns:a16="http://schemas.microsoft.com/office/drawing/2014/main" id="{49A27235-D21E-492C-BA31-377977B440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6" y="2558472"/>
            <a:ext cx="2339328" cy="194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535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15618"/>
          </a:xfrm>
        </p:spPr>
        <p:txBody>
          <a:bodyPr/>
          <a:lstStyle/>
          <a:p>
            <a:r>
              <a:rPr lang="ru-RU" dirty="0"/>
              <a:t>Арифметические коды </a:t>
            </a:r>
            <a:r>
              <a:rPr lang="ru-RU" dirty="0" smtClean="0"/>
              <a:t>(2/2</a:t>
            </a:r>
            <a:r>
              <a:rPr lang="ru-RU" dirty="0"/>
              <a:t>)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674912" y="1664207"/>
            <a:ext cx="5185623" cy="4892041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Нет явного соответствия между символами и кодовыми словами </a:t>
            </a:r>
            <a:r>
              <a:rPr lang="ru-RU" dirty="0" smtClean="0"/>
              <a:t> </a:t>
            </a:r>
            <a:r>
              <a:rPr lang="ru-RU" b="1" dirty="0"/>
              <a:t>большая гибкость </a:t>
            </a:r>
            <a:r>
              <a:rPr lang="ru-RU" dirty="0"/>
              <a:t>алгоритма в представлении </a:t>
            </a:r>
            <a:r>
              <a:rPr lang="ru-RU" b="1" dirty="0"/>
              <a:t>дробных частот</a:t>
            </a:r>
          </a:p>
          <a:p>
            <a:r>
              <a:rPr lang="ru-RU" b="1" dirty="0"/>
              <a:t>Качество</a:t>
            </a:r>
            <a:r>
              <a:rPr lang="ru-RU" dirty="0"/>
              <a:t> близко к теоретическому минимуму (и при малой мощности алфавита, и при неравномерном распределении вероятностей)</a:t>
            </a:r>
          </a:p>
          <a:p>
            <a:r>
              <a:rPr lang="ru-RU" dirty="0"/>
              <a:t>При большой мощности кодируемого алфавита – </a:t>
            </a:r>
            <a:r>
              <a:rPr lang="ru-RU" b="1" dirty="0"/>
              <a:t>медленнее </a:t>
            </a:r>
            <a:r>
              <a:rPr lang="ru-RU" dirty="0"/>
              <a:t>метода префиксных кодов (при небольшой разнице в качестве)</a:t>
            </a:r>
          </a:p>
          <a:p>
            <a:r>
              <a:rPr lang="ru-RU" dirty="0"/>
              <a:t>В большинстве случаев </a:t>
            </a:r>
            <a:r>
              <a:rPr lang="ru-RU" b="1" dirty="0"/>
              <a:t>префиксное кодирование более предпочтительно </a:t>
            </a:r>
            <a:r>
              <a:rPr lang="ru-RU" dirty="0"/>
              <a:t>для практического использования.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0723" y="1752473"/>
            <a:ext cx="35047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83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209C1DB-201C-49CB-B9AF-2AAC0DB9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Интеллектуальная сложность алгоритма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B4BE905-715D-45CB-BD19-CCE56D6C9E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3" y="2368542"/>
            <a:ext cx="2125066" cy="2120915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90D9CA40-F0F3-45F6-93BC-026F21FA7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31491" y="2059709"/>
            <a:ext cx="4783859" cy="41172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/>
              <a:t>Внешние</a:t>
            </a:r>
            <a:r>
              <a:rPr lang="ru-RU" dirty="0"/>
              <a:t> меры эффективности:</a:t>
            </a:r>
          </a:p>
          <a:p>
            <a:r>
              <a:rPr lang="ru-RU" dirty="0"/>
              <a:t>Вычислительная сложность</a:t>
            </a:r>
          </a:p>
          <a:p>
            <a:r>
              <a:rPr lang="ru-RU" dirty="0"/>
              <a:t>Пространственная (емкостная) сложность</a:t>
            </a:r>
          </a:p>
          <a:p>
            <a:pPr marL="0" indent="0">
              <a:buNone/>
            </a:pPr>
            <a:r>
              <a:rPr lang="ru-RU" b="1" dirty="0"/>
              <a:t>Внутреннее</a:t>
            </a:r>
            <a:r>
              <a:rPr lang="ru-RU" dirty="0"/>
              <a:t> качество:</a:t>
            </a:r>
          </a:p>
          <a:p>
            <a:r>
              <a:rPr lang="ru-RU" b="1" dirty="0"/>
              <a:t>Интеллектуальная</a:t>
            </a:r>
            <a:r>
              <a:rPr lang="ru-RU" dirty="0"/>
              <a:t> сложность – определяет сложность разработки и </a:t>
            </a:r>
            <a:r>
              <a:rPr lang="ru-RU" b="1" dirty="0"/>
              <a:t>понятность</a:t>
            </a:r>
            <a:r>
              <a:rPr lang="ru-RU" dirty="0"/>
              <a:t> алгоритма</a:t>
            </a:r>
          </a:p>
          <a:p>
            <a:pPr marL="0" indent="0">
              <a:buNone/>
            </a:pPr>
            <a:r>
              <a:rPr lang="ru-RU" dirty="0"/>
              <a:t>Все виды сложности обычно </a:t>
            </a:r>
            <a:r>
              <a:rPr lang="ru-RU" b="1" dirty="0"/>
              <a:t>взаимосвязаны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66A3D0-044B-4F36-B463-AE719963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0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F530D-274B-4B9B-B3BE-B403DA93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проектирования алгоритмов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6596EB4-8F95-4A08-BB2D-3FA3B8C1C0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7959" y="2444064"/>
            <a:ext cx="3151794" cy="1969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30FA3448-A02A-4A2C-8512-6EDF4349F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2299855"/>
            <a:ext cx="3886200" cy="387710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Нисходящее проектирование   →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Восходящее проектирование.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A3F3FC4-F140-4500-9E04-C917F3B7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703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69C64-D933-4215-A9A1-343C399D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1238"/>
            <a:ext cx="7886700" cy="992619"/>
          </a:xfrm>
        </p:spPr>
        <p:txBody>
          <a:bodyPr/>
          <a:lstStyle/>
          <a:p>
            <a:r>
              <a:rPr lang="ru-RU" dirty="0"/>
              <a:t>1. Нисходящее проектирование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9966387-8B83-4604-B737-3F35F0BDC6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25" y="4390693"/>
            <a:ext cx="6634749" cy="199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2CF9CFF0-1DDE-4805-85F3-908FD4DCC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25420"/>
            <a:ext cx="7886700" cy="2960253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Метод «</a:t>
            </a:r>
            <a:r>
              <a:rPr lang="ru-RU" b="1" dirty="0"/>
              <a:t>сверху вниз</a:t>
            </a:r>
            <a:r>
              <a:rPr lang="ru-RU" dirty="0"/>
              <a:t>»</a:t>
            </a:r>
          </a:p>
          <a:p>
            <a:r>
              <a:rPr lang="ru-RU" dirty="0"/>
              <a:t>Основные </a:t>
            </a:r>
            <a:r>
              <a:rPr lang="ru-RU" u="sng" dirty="0"/>
              <a:t>принципы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1. Исходная задача разбивается на конечное число вспомогательных </a:t>
            </a:r>
            <a:r>
              <a:rPr lang="ru-RU" b="1" dirty="0"/>
              <a:t>подзадач</a:t>
            </a:r>
            <a:r>
              <a:rPr lang="ru-RU" dirty="0"/>
              <a:t>, формулируемых и</a:t>
            </a:r>
            <a:br>
              <a:rPr lang="ru-RU" dirty="0"/>
            </a:br>
            <a:r>
              <a:rPr lang="ru-RU" dirty="0"/>
              <a:t>решаемых в терминах более простых и элементарных операций</a:t>
            </a:r>
            <a:br>
              <a:rPr lang="ru-RU" dirty="0"/>
            </a:br>
            <a:r>
              <a:rPr lang="ru-RU" dirty="0"/>
              <a:t>(процедур) – </a:t>
            </a:r>
            <a:r>
              <a:rPr lang="ru-RU" b="1" dirty="0"/>
              <a:t>декомпозиция</a:t>
            </a:r>
            <a:r>
              <a:rPr lang="ru-RU" dirty="0"/>
              <a:t>;</a:t>
            </a:r>
          </a:p>
          <a:p>
            <a:pPr marL="0" indent="0">
              <a:buNone/>
            </a:pPr>
            <a:r>
              <a:rPr lang="ru-RU" dirty="0"/>
              <a:t>2. Записывается </a:t>
            </a:r>
            <a:r>
              <a:rPr lang="ru-RU" b="1" dirty="0"/>
              <a:t>обобщенный алгоритм </a:t>
            </a:r>
            <a:r>
              <a:rPr lang="ru-RU" dirty="0"/>
              <a:t>задачи с применением</a:t>
            </a:r>
            <a:br>
              <a:rPr lang="ru-RU" dirty="0"/>
            </a:br>
            <a:r>
              <a:rPr lang="ru-RU" dirty="0"/>
              <a:t>выделенных на предыдущем шаге подзадач (процедур-</a:t>
            </a:r>
            <a:r>
              <a:rPr lang="ru-RU" b="1" dirty="0"/>
              <a:t>заглушек</a:t>
            </a:r>
            <a:r>
              <a:rPr lang="ru-RU" dirty="0"/>
              <a:t>);</a:t>
            </a:r>
          </a:p>
          <a:p>
            <a:pPr marL="0" indent="0">
              <a:buNone/>
            </a:pPr>
            <a:r>
              <a:rPr lang="ru-RU" dirty="0"/>
              <a:t>3. Выделенные подзадачи вновь разбиваются на более простые и </a:t>
            </a:r>
            <a:r>
              <a:rPr lang="ru-RU" b="1" dirty="0"/>
              <a:t>элементарные</a:t>
            </a:r>
            <a:r>
              <a:rPr lang="ru-RU" dirty="0"/>
              <a:t> вплоть до отдельных команд исполнителя (инструкций).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FA0028-D507-4C56-975B-8CAB4C1B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146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D3C37-A36C-40B6-BF3A-7A72676F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 Восходящее проектирование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C5BD7A7-C2EE-439C-BE15-A094361BF4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792" y="2590471"/>
            <a:ext cx="3767859" cy="1858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C97673D4-60EF-425B-AF8A-A6925B209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053032" cy="453072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Предполагает создание алгоритма из </a:t>
            </a:r>
            <a:r>
              <a:rPr lang="ru-RU" b="1" dirty="0"/>
              <a:t>уже готового </a:t>
            </a:r>
            <a:r>
              <a:rPr lang="ru-RU" dirty="0"/>
              <a:t>корректного </a:t>
            </a:r>
            <a:r>
              <a:rPr lang="ru-RU" b="1" dirty="0"/>
              <a:t>набора </a:t>
            </a:r>
            <a:r>
              <a:rPr lang="ru-RU" b="1" dirty="0" err="1"/>
              <a:t>подалгоритмов</a:t>
            </a:r>
            <a:r>
              <a:rPr lang="ru-RU" b="1" dirty="0"/>
              <a:t> </a:t>
            </a:r>
            <a:r>
              <a:rPr lang="ru-RU" dirty="0"/>
              <a:t>(из библиотек функций и/или классов)</a:t>
            </a:r>
          </a:p>
          <a:p>
            <a:r>
              <a:rPr lang="ru-RU" u="sng" dirty="0"/>
              <a:t>Принципы</a:t>
            </a:r>
            <a:r>
              <a:rPr lang="ru-RU" dirty="0"/>
              <a:t> :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ru-RU" b="1" dirty="0"/>
              <a:t>Строятся</a:t>
            </a:r>
            <a:r>
              <a:rPr lang="ru-RU" dirty="0"/>
              <a:t> функционально завершенные </a:t>
            </a:r>
            <a:r>
              <a:rPr lang="ru-RU" b="1" dirty="0"/>
              <a:t>подзадачи</a:t>
            </a:r>
            <a:r>
              <a:rPr lang="ru-RU" dirty="0"/>
              <a:t> более общего назначения;</a:t>
            </a:r>
          </a:p>
          <a:p>
            <a:pPr marL="0" indent="0">
              <a:buNone/>
            </a:pPr>
            <a:r>
              <a:rPr lang="ru-RU" dirty="0"/>
              <a:t>2. От них переходят </a:t>
            </a:r>
            <a:r>
              <a:rPr lang="ru-RU" b="1" dirty="0"/>
              <a:t>к более общим</a:t>
            </a:r>
            <a:r>
              <a:rPr lang="ru-RU" dirty="0"/>
              <a:t>,</a:t>
            </a:r>
          </a:p>
          <a:p>
            <a:pPr marL="0" indent="0">
              <a:buNone/>
            </a:pPr>
            <a:r>
              <a:rPr lang="ru-RU" dirty="0"/>
              <a:t>3. И так далее, до уровня, на котором можно записать решение </a:t>
            </a:r>
            <a:r>
              <a:rPr lang="ru-RU" b="1" dirty="0"/>
              <a:t>исходной задачи</a:t>
            </a:r>
            <a:r>
              <a:rPr lang="ru-RU" dirty="0"/>
              <a:t>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66677F-8715-4F46-AA7B-1E51A7E6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39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Методологии</a:t>
            </a:r>
            <a:r>
              <a:rPr lang="en-US" dirty="0"/>
              <a:t> (</a:t>
            </a:r>
            <a:r>
              <a:rPr lang="ru-RU" dirty="0"/>
              <a:t>парадигмы</a:t>
            </a:r>
            <a:r>
              <a:rPr lang="en-US" dirty="0"/>
              <a:t>)</a:t>
            </a:r>
            <a:r>
              <a:rPr lang="ru-RU" dirty="0"/>
              <a:t> программирования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4C1EA-AEE5-4DBE-BA49-34144BC5BAD4}" type="slidenum">
              <a:rPr lang="ru-RU" smtClean="0"/>
              <a:t>34</a:t>
            </a:fld>
            <a:endParaRPr lang="ru-RU"/>
          </a:p>
        </p:txBody>
      </p:sp>
      <p:grpSp>
        <p:nvGrpSpPr>
          <p:cNvPr id="31" name="Группа 30"/>
          <p:cNvGrpSpPr/>
          <p:nvPr/>
        </p:nvGrpSpPr>
        <p:grpSpPr>
          <a:xfrm>
            <a:off x="426127" y="2192779"/>
            <a:ext cx="8380521" cy="3778456"/>
            <a:chOff x="452761" y="1802164"/>
            <a:chExt cx="8380521" cy="3778456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3045040" y="1802164"/>
              <a:ext cx="2592279" cy="621437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Парадигмы программирования</a:t>
              </a: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452761" y="2797943"/>
              <a:ext cx="2592279" cy="62143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Императивное программирование</a:t>
              </a: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3303978" y="2808299"/>
              <a:ext cx="2592279" cy="62143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Декларативное программирование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6137438" y="2808299"/>
              <a:ext cx="2695844" cy="621437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err="1"/>
                <a:t>Метапрограммирование</a:t>
              </a:r>
              <a:endParaRPr lang="ru-RU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452761" y="3905197"/>
              <a:ext cx="1580226" cy="621437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Процедурное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452761" y="4959183"/>
              <a:ext cx="1580226" cy="621437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Структурное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2149876" y="3905196"/>
              <a:ext cx="1580226" cy="621437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ООП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846990" y="3905195"/>
              <a:ext cx="1894643" cy="621437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Функциональное</a:t>
              </a: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864146" y="3905194"/>
              <a:ext cx="1580226" cy="621437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Логическое</a:t>
              </a:r>
            </a:p>
          </p:txBody>
        </p:sp>
        <p:cxnSp>
          <p:nvCxnSpPr>
            <p:cNvPr id="15" name="Прямая со стрелкой 14"/>
            <p:cNvCxnSpPr/>
            <p:nvPr/>
          </p:nvCxnSpPr>
          <p:spPr>
            <a:xfrm flipH="1">
              <a:off x="2476870" y="2423601"/>
              <a:ext cx="1253232" cy="374342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/>
            <p:cNvCxnSpPr/>
            <p:nvPr/>
          </p:nvCxnSpPr>
          <p:spPr>
            <a:xfrm>
              <a:off x="4473607" y="2423601"/>
              <a:ext cx="311457" cy="374341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/>
            <p:nvPr/>
          </p:nvCxnSpPr>
          <p:spPr>
            <a:xfrm>
              <a:off x="5388377" y="2433958"/>
              <a:ext cx="1069573" cy="374341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>
              <a:endCxn id="9" idx="0"/>
            </p:cNvCxnSpPr>
            <p:nvPr/>
          </p:nvCxnSpPr>
          <p:spPr>
            <a:xfrm flipH="1">
              <a:off x="1242874" y="3443553"/>
              <a:ext cx="258194" cy="461644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/>
            <p:cNvCxnSpPr/>
            <p:nvPr/>
          </p:nvCxnSpPr>
          <p:spPr>
            <a:xfrm>
              <a:off x="2328913" y="3436644"/>
              <a:ext cx="485308" cy="468550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>
              <a:endCxn id="10" idx="0"/>
            </p:cNvCxnSpPr>
            <p:nvPr/>
          </p:nvCxnSpPr>
          <p:spPr>
            <a:xfrm>
              <a:off x="1242874" y="4512087"/>
              <a:ext cx="0" cy="447096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/>
            <p:cNvCxnSpPr/>
            <p:nvPr/>
          </p:nvCxnSpPr>
          <p:spPr>
            <a:xfrm>
              <a:off x="4473607" y="3458098"/>
              <a:ext cx="0" cy="447096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/>
            <p:cNvCxnSpPr/>
            <p:nvPr/>
          </p:nvCxnSpPr>
          <p:spPr>
            <a:xfrm>
              <a:off x="5388377" y="3447371"/>
              <a:ext cx="1163343" cy="457823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9115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54F83-83B8-45FE-8B29-2B8701C3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 разработки алгоритмов (1/2)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F92367C-4A7B-4587-B99F-835A023D85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1" y="2398387"/>
            <a:ext cx="2486097" cy="2486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851C1A77-9811-43CE-B3C0-C3CE536BD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84947" y="1948871"/>
            <a:ext cx="5679786" cy="447934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Метод </a:t>
            </a:r>
            <a:r>
              <a:rPr lang="ru-RU" b="1" dirty="0"/>
              <a:t>грубой силы </a:t>
            </a:r>
            <a:r>
              <a:rPr lang="ru-RU" dirty="0"/>
              <a:t>(прямолинейное решение, метод решения «в лоб») – полный перебор значений в структуре данных</a:t>
            </a:r>
          </a:p>
          <a:p>
            <a:r>
              <a:rPr lang="ru-RU" b="1" dirty="0"/>
              <a:t>Разделяй и властвуй </a:t>
            </a:r>
            <a:r>
              <a:rPr lang="ru-RU" dirty="0"/>
              <a:t>(декомпозиция) – рекурсивное деление задачи на подзадачи</a:t>
            </a:r>
          </a:p>
          <a:p>
            <a:r>
              <a:rPr lang="ru-RU" b="1" dirty="0"/>
              <a:t>Динамическое программирование </a:t>
            </a:r>
            <a:r>
              <a:rPr lang="ru-RU" dirty="0"/>
              <a:t>– оптимизация решения сложных задач за счёт однократного выполнения одинаковых подзадач</a:t>
            </a:r>
          </a:p>
          <a:p>
            <a:r>
              <a:rPr lang="ru-RU" b="1" dirty="0"/>
              <a:t>Жадный метод </a:t>
            </a:r>
            <a:r>
              <a:rPr lang="ru-RU" dirty="0"/>
              <a:t>– сиюминутная наибольшая выгода на каждом шаге приведёт к оптимальному итоговому решению</a:t>
            </a:r>
          </a:p>
          <a:p>
            <a:r>
              <a:rPr lang="ru-RU" b="1" dirty="0"/>
              <a:t>Поиск с возвратом </a:t>
            </a:r>
            <a:r>
              <a:rPr lang="ru-RU" dirty="0"/>
              <a:t>– попытка избежать ложных решений отбрасыванием частично построенных кандидатов.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713D11-D68B-410F-9CC0-7903CD17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010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54F83-83B8-45FE-8B29-2B8701C3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 разработки алгоритмов (2/2)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F92367C-4A7B-4587-B99F-835A023D85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1" y="2289103"/>
            <a:ext cx="2901733" cy="2901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851C1A77-9811-43CE-B3C0-C3CE536BD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0383" y="1816388"/>
            <a:ext cx="5207217" cy="4667249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Метод ветвей и границ </a:t>
            </a:r>
            <a:r>
              <a:rPr lang="ru-RU" dirty="0"/>
              <a:t>– отсев подмножеств допустимых решений, заведомо не содержащих оптимальных решений</a:t>
            </a:r>
          </a:p>
          <a:p>
            <a:r>
              <a:rPr lang="ru-RU" b="1" dirty="0"/>
              <a:t>Метод преобразования </a:t>
            </a:r>
            <a:r>
              <a:rPr lang="ru-RU" dirty="0"/>
              <a:t>– к другой форме или в более простой случай (предварительная сортировка)</a:t>
            </a:r>
          </a:p>
          <a:p>
            <a:r>
              <a:rPr lang="ru-RU" b="1" dirty="0"/>
              <a:t>Уменьшение размера задачи </a:t>
            </a:r>
            <a:r>
              <a:rPr lang="ru-RU" dirty="0"/>
              <a:t>– на связи решений для данного экземпляра и меньшего</a:t>
            </a:r>
          </a:p>
          <a:p>
            <a:r>
              <a:rPr lang="ru-RU" b="1" dirty="0"/>
              <a:t>Эвристические алгоритмы</a:t>
            </a:r>
          </a:p>
          <a:p>
            <a:r>
              <a:rPr lang="ru-RU" b="1" dirty="0"/>
              <a:t>Сравнение</a:t>
            </a:r>
            <a:r>
              <a:rPr lang="ru-RU" dirty="0"/>
              <a:t> с образцом.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713D11-D68B-410F-9CC0-7903CD17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6204-58C9-4D45-8D60-849848ABF083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921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14AB388-59D8-47C4-87C8-7C064901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29565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грубой силы </a:t>
            </a:r>
            <a:br>
              <a:rPr lang="ru-RU" dirty="0"/>
            </a:br>
            <a:r>
              <a:rPr lang="ru-RU" dirty="0"/>
              <a:t>(англ. </a:t>
            </a:r>
            <a:r>
              <a:rPr lang="en-US" dirty="0"/>
              <a:t>brute force</a:t>
            </a:r>
            <a:r>
              <a:rPr lang="ru-RU" dirty="0"/>
              <a:t>)  (1/2)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30F83E6-0040-49F0-A8A7-03652F7C49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686" y="2303655"/>
            <a:ext cx="2493241" cy="15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1C24013A-0A11-4D20-A2C1-35B77CB5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7927" y="1690256"/>
            <a:ext cx="5865091" cy="4802618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600"/>
              </a:spcBef>
            </a:pPr>
            <a:r>
              <a:rPr lang="ru-RU" dirty="0"/>
              <a:t>Относится к мат. методу поиска решения </a:t>
            </a:r>
            <a:r>
              <a:rPr lang="ru-RU" b="1" dirty="0"/>
              <a:t>исчерпанием всех возможных вариантов </a:t>
            </a:r>
            <a:r>
              <a:rPr lang="ru-RU" dirty="0"/>
              <a:t>(англ. </a:t>
            </a:r>
            <a:r>
              <a:rPr lang="en-US" dirty="0"/>
              <a:t>proof by exhaustion</a:t>
            </a:r>
            <a:r>
              <a:rPr lang="ru-RU" dirty="0"/>
              <a:t>)</a:t>
            </a:r>
          </a:p>
          <a:p>
            <a:pPr>
              <a:spcBef>
                <a:spcPts val="600"/>
              </a:spcBef>
            </a:pPr>
            <a:r>
              <a:rPr lang="ru-RU" dirty="0"/>
              <a:t>Любая задача </a:t>
            </a:r>
            <a:r>
              <a:rPr lang="ru-RU" b="1" dirty="0"/>
              <a:t>класса </a:t>
            </a:r>
            <a:r>
              <a:rPr lang="en-US" b="1" dirty="0"/>
              <a:t>NP</a:t>
            </a:r>
            <a:r>
              <a:rPr lang="ru-RU" b="1" dirty="0"/>
              <a:t> </a:t>
            </a:r>
            <a:r>
              <a:rPr lang="ru-RU" dirty="0"/>
              <a:t>может быть решена полным перебором (применим к большому количеству задач)</a:t>
            </a:r>
          </a:p>
          <a:p>
            <a:pPr>
              <a:spcBef>
                <a:spcPts val="600"/>
              </a:spcBef>
            </a:pPr>
            <a:r>
              <a:rPr lang="ru-RU" dirty="0"/>
              <a:t>Сложность зависит от количества всех возможных решений задачи (т.е. от </a:t>
            </a:r>
            <a:r>
              <a:rPr lang="ru-RU" b="1" dirty="0"/>
              <a:t>размера задачи</a:t>
            </a:r>
            <a:r>
              <a:rPr lang="ru-RU" dirty="0"/>
              <a:t>)</a:t>
            </a:r>
          </a:p>
          <a:p>
            <a:pPr>
              <a:spcBef>
                <a:spcPts val="600"/>
              </a:spcBef>
            </a:pPr>
            <a:r>
              <a:rPr lang="ru-RU" dirty="0"/>
              <a:t>Может потребовать </a:t>
            </a:r>
            <a:r>
              <a:rPr lang="ru-RU" b="1" dirty="0"/>
              <a:t>экспоненциального времени </a:t>
            </a:r>
            <a:r>
              <a:rPr lang="ru-RU" dirty="0"/>
              <a:t>работы</a:t>
            </a:r>
          </a:p>
          <a:p>
            <a:pPr>
              <a:spcBef>
                <a:spcPts val="600"/>
              </a:spcBef>
            </a:pPr>
            <a:r>
              <a:rPr lang="ru-RU" dirty="0"/>
              <a:t>Эффективен в </a:t>
            </a:r>
            <a:r>
              <a:rPr lang="ru-RU" b="1" dirty="0"/>
              <a:t>задачах небольшого размера</a:t>
            </a:r>
            <a:r>
              <a:rPr lang="ru-RU" dirty="0"/>
              <a:t> (простые сортировки массивов малой длины, поиск минимума/максимума, поиск данных в неупорядоченной структуре, линейный поиск образца в текстах малой длины)</a:t>
            </a:r>
          </a:p>
          <a:p>
            <a:pPr>
              <a:spcBef>
                <a:spcPts val="600"/>
              </a:spcBef>
            </a:pPr>
            <a:r>
              <a:rPr lang="ru-RU" dirty="0"/>
              <a:t>Область реального применения – </a:t>
            </a:r>
            <a:r>
              <a:rPr lang="ru-RU" b="1" dirty="0"/>
              <a:t>криптоанализ</a:t>
            </a:r>
            <a:r>
              <a:rPr lang="ru-RU" dirty="0"/>
              <a:t> (взлом шифров, англ. </a:t>
            </a:r>
            <a:r>
              <a:rPr lang="en-US" dirty="0"/>
              <a:t>brute-force attack</a:t>
            </a:r>
            <a:r>
              <a:rPr lang="ru-RU" dirty="0"/>
              <a:t>) для ключей до 64 бит и несложных алгоритмов шифрования.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3587701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14AB388-59D8-47C4-87C8-7C064901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201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грубой силы </a:t>
            </a:r>
            <a:br>
              <a:rPr lang="ru-RU" dirty="0"/>
            </a:br>
            <a:r>
              <a:rPr lang="ru-RU" dirty="0"/>
              <a:t>(англ. </a:t>
            </a:r>
            <a:r>
              <a:rPr lang="en-US" dirty="0"/>
              <a:t>brute force</a:t>
            </a:r>
            <a:r>
              <a:rPr lang="ru-RU" dirty="0"/>
              <a:t>)  (2/2)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331DF37-935D-4450-95D8-B62F045542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869" y="1625601"/>
            <a:ext cx="3886200" cy="455136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Часто оптимален как </a:t>
            </a:r>
            <a:r>
              <a:rPr lang="ru-RU" b="1" dirty="0"/>
              <a:t>начальный этап </a:t>
            </a:r>
            <a:r>
              <a:rPr lang="ru-RU" dirty="0"/>
              <a:t>в разработке эффективного алгоритма (как образец при оценке эффективности других алгоритмов)</a:t>
            </a:r>
          </a:p>
          <a:p>
            <a:pPr marL="0" indent="0">
              <a:buNone/>
            </a:pPr>
            <a:r>
              <a:rPr lang="ru-RU" u="sng" dirty="0"/>
              <a:t>Примеры</a:t>
            </a:r>
            <a:r>
              <a:rPr lang="ru-RU" dirty="0"/>
              <a:t>:</a:t>
            </a:r>
          </a:p>
          <a:p>
            <a:pPr marL="360363" indent="-360363">
              <a:buFont typeface="+mj-lt"/>
              <a:buAutoNum type="alphaUcPeriod"/>
            </a:pPr>
            <a:r>
              <a:rPr lang="ru-RU" dirty="0"/>
              <a:t>Возведение числа в неотрицательную степень:</a:t>
            </a:r>
          </a:p>
          <a:p>
            <a:pPr marL="268288" indent="-268288">
              <a:buFont typeface="+mj-lt"/>
              <a:buAutoNum type="arabicPeriod"/>
            </a:pPr>
            <a:r>
              <a:rPr lang="ru-RU" u="sng" dirty="0"/>
              <a:t>«В лоб»</a:t>
            </a:r>
            <a:r>
              <a:rPr lang="ru-RU" dirty="0"/>
              <a:t>: </a:t>
            </a:r>
            <a:r>
              <a:rPr lang="en-US" dirty="0"/>
              <a:t>a</a:t>
            </a:r>
            <a:r>
              <a:rPr lang="en-US" baseline="30000" dirty="0"/>
              <a:t>n</a:t>
            </a:r>
            <a:r>
              <a:rPr lang="en-US" dirty="0"/>
              <a:t> =</a:t>
            </a:r>
            <a:r>
              <a:rPr lang="en-US" dirty="0" err="1"/>
              <a:t>a·a</a:t>
            </a:r>
            <a:r>
              <a:rPr lang="en-US" dirty="0"/>
              <a:t>·…·a</a:t>
            </a:r>
            <a:r>
              <a:rPr lang="ru-RU" dirty="0"/>
              <a:t> </a:t>
            </a:r>
            <a:r>
              <a:rPr lang="en-US" dirty="0"/>
              <a:t>n </a:t>
            </a:r>
            <a:r>
              <a:rPr lang="ru-RU" dirty="0"/>
              <a:t>раз</a:t>
            </a:r>
          </a:p>
          <a:p>
            <a:pPr marL="268288" indent="-268288">
              <a:buFont typeface="+mj-lt"/>
              <a:buAutoNum type="arabicPeriod"/>
            </a:pPr>
            <a:r>
              <a:rPr lang="ru-RU" u="sng" dirty="0"/>
              <a:t>Схема Горнера </a:t>
            </a:r>
            <a:r>
              <a:rPr lang="ru-RU" dirty="0"/>
              <a:t>(битовое представление показателя степени </a:t>
            </a:r>
            <a:r>
              <a:rPr lang="en-US" dirty="0"/>
              <a:t>n)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для </a:t>
            </a:r>
            <a:r>
              <a:rPr lang="en-US" dirty="0"/>
              <a:t>n=9</a:t>
            </a:r>
            <a:r>
              <a:rPr lang="ru-RU" dirty="0"/>
              <a:t> всего 4 умножения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24013A-0A11-4D20-A2C1-35B77CB5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6437" y="1625601"/>
            <a:ext cx="4498109" cy="4867274"/>
          </a:xfrm>
        </p:spPr>
        <p:txBody>
          <a:bodyPr>
            <a:normAutofit fontScale="77500" lnSpcReduction="20000"/>
          </a:bodyPr>
          <a:lstStyle/>
          <a:p>
            <a:pPr marL="360363" indent="-360363">
              <a:buFont typeface="+mj-lt"/>
              <a:buAutoNum type="alphaUcPeriod" startAt="2"/>
            </a:pPr>
            <a:r>
              <a:rPr lang="ru-RU" dirty="0"/>
              <a:t>Умножение матриц:</a:t>
            </a:r>
          </a:p>
          <a:p>
            <a:pPr>
              <a:lnSpc>
                <a:spcPct val="95000"/>
              </a:lnSpc>
            </a:pPr>
            <a:r>
              <a:rPr lang="ru-RU" u="sng" dirty="0"/>
              <a:t>«В лоб»</a:t>
            </a:r>
            <a:r>
              <a:rPr lang="ru-RU" dirty="0"/>
              <a:t>: сложность </a:t>
            </a:r>
            <a:r>
              <a:rPr lang="ru-RU" b="1" dirty="0"/>
              <a:t>О(</a:t>
            </a:r>
            <a:r>
              <a:rPr lang="en-US" b="1" dirty="0"/>
              <a:t>n</a:t>
            </a:r>
            <a:r>
              <a:rPr lang="en-US" b="1" baseline="30000" dirty="0"/>
              <a:t>3</a:t>
            </a:r>
            <a:r>
              <a:rPr lang="en-US" b="1" dirty="0"/>
              <a:t>)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Так, для матричной цепочки (А</a:t>
            </a:r>
            <a:r>
              <a:rPr lang="ru-RU" baseline="-25000" dirty="0"/>
              <a:t>1</a:t>
            </a:r>
            <a:r>
              <a:rPr lang="ru-RU" dirty="0"/>
              <a:t>А</a:t>
            </a:r>
            <a:r>
              <a:rPr lang="ru-RU" baseline="-25000" dirty="0"/>
              <a:t>2</a:t>
            </a:r>
            <a:r>
              <a:rPr lang="ru-RU" dirty="0"/>
              <a:t>А</a:t>
            </a:r>
            <a:r>
              <a:rPr lang="ru-RU" baseline="-25000" dirty="0"/>
              <a:t>3</a:t>
            </a:r>
            <a:r>
              <a:rPr lang="ru-RU" dirty="0"/>
              <a:t>) соответственно размерами 10х100, 100х5 и 5х50 </a:t>
            </a:r>
            <a:r>
              <a:rPr lang="ru-RU" b="1" dirty="0"/>
              <a:t>в худшем случае </a:t>
            </a:r>
            <a:r>
              <a:rPr lang="ru-RU" dirty="0"/>
              <a:t>(А</a:t>
            </a:r>
            <a:r>
              <a:rPr lang="ru-RU" baseline="-25000" dirty="0"/>
              <a:t>1</a:t>
            </a:r>
            <a:r>
              <a:rPr lang="ru-RU" dirty="0"/>
              <a:t>(А</a:t>
            </a:r>
            <a:r>
              <a:rPr lang="ru-RU" baseline="-25000" dirty="0"/>
              <a:t>2</a:t>
            </a:r>
            <a:r>
              <a:rPr lang="ru-RU" dirty="0"/>
              <a:t>А</a:t>
            </a:r>
            <a:r>
              <a:rPr lang="ru-RU" baseline="-25000" dirty="0"/>
              <a:t>3</a:t>
            </a:r>
            <a:r>
              <a:rPr lang="ru-RU" dirty="0"/>
              <a:t>)) число скалярных произведений равно:</a:t>
            </a:r>
            <a:br>
              <a:rPr lang="ru-RU" dirty="0"/>
            </a:br>
            <a:r>
              <a:rPr lang="ru-RU" dirty="0"/>
              <a:t>100*5*50 + 10*100*50 = </a:t>
            </a:r>
            <a:r>
              <a:rPr lang="ru-RU" b="1" dirty="0"/>
              <a:t>75000</a:t>
            </a:r>
            <a:r>
              <a:rPr lang="ru-RU" dirty="0"/>
              <a:t/>
            </a:r>
            <a:br>
              <a:rPr lang="ru-RU" dirty="0"/>
            </a:br>
            <a:r>
              <a:rPr lang="ru-RU" u="sng" dirty="0"/>
              <a:t>При ином выборе </a:t>
            </a:r>
            <a:r>
              <a:rPr lang="ru-RU" dirty="0"/>
              <a:t>((А</a:t>
            </a:r>
            <a:r>
              <a:rPr lang="ru-RU" baseline="-25000" dirty="0"/>
              <a:t>1</a:t>
            </a:r>
            <a:r>
              <a:rPr lang="ru-RU" dirty="0"/>
              <a:t>А</a:t>
            </a:r>
            <a:r>
              <a:rPr lang="ru-RU" baseline="-25000" dirty="0"/>
              <a:t>2</a:t>
            </a:r>
            <a:r>
              <a:rPr lang="ru-RU" dirty="0"/>
              <a:t>)А</a:t>
            </a:r>
            <a:r>
              <a:rPr lang="ru-RU" baseline="-25000" dirty="0"/>
              <a:t>3</a:t>
            </a:r>
            <a:r>
              <a:rPr lang="ru-RU" dirty="0"/>
              <a:t>):</a:t>
            </a:r>
            <a:br>
              <a:rPr lang="ru-RU" dirty="0"/>
            </a:br>
            <a:r>
              <a:rPr lang="ru-RU" dirty="0"/>
              <a:t>10*100*5 + 10*5*50 = </a:t>
            </a:r>
            <a:r>
              <a:rPr lang="ru-RU" b="1" dirty="0"/>
              <a:t>7500</a:t>
            </a:r>
          </a:p>
          <a:p>
            <a:r>
              <a:rPr lang="ru-RU" u="sng" dirty="0"/>
              <a:t>Эффективные алгоритмы </a:t>
            </a:r>
            <a:r>
              <a:rPr lang="ru-RU" dirty="0"/>
              <a:t>(на плотных матрицах размером от 64х64):</a:t>
            </a:r>
          </a:p>
          <a:p>
            <a:pPr lvl="1"/>
            <a:r>
              <a:rPr lang="ru-RU" dirty="0"/>
              <a:t>Алгоритм </a:t>
            </a:r>
            <a:r>
              <a:rPr lang="ru-RU" b="1" dirty="0" err="1"/>
              <a:t>Копперсмита</a:t>
            </a:r>
            <a:r>
              <a:rPr lang="ru-RU" b="1" dirty="0"/>
              <a:t>-Винограда</a:t>
            </a:r>
            <a:r>
              <a:rPr lang="ru-RU" dirty="0"/>
              <a:t> </a:t>
            </a:r>
            <a:r>
              <a:rPr lang="en-US" dirty="0"/>
              <a:t>(O(n</a:t>
            </a:r>
            <a:r>
              <a:rPr lang="en-US" baseline="30000" dirty="0"/>
              <a:t>2,3755</a:t>
            </a:r>
            <a:r>
              <a:rPr lang="en-US" dirty="0"/>
              <a:t>))</a:t>
            </a:r>
            <a:endParaRPr lang="ru-RU" dirty="0"/>
          </a:p>
          <a:p>
            <a:pPr lvl="1"/>
            <a:r>
              <a:rPr lang="ru-RU" dirty="0"/>
              <a:t>Алгоритм </a:t>
            </a:r>
            <a:r>
              <a:rPr lang="ru-RU" b="1" dirty="0" err="1"/>
              <a:t>Штрассена</a:t>
            </a:r>
            <a:r>
              <a:rPr lang="ru-RU" dirty="0"/>
              <a:t> </a:t>
            </a:r>
            <a:r>
              <a:rPr lang="en-US" dirty="0"/>
              <a:t>(O(n</a:t>
            </a:r>
            <a:r>
              <a:rPr lang="en-US" baseline="30000" dirty="0"/>
              <a:t>2,81</a:t>
            </a:r>
            <a:r>
              <a:rPr lang="en-US" dirty="0"/>
              <a:t>))</a:t>
            </a:r>
            <a:r>
              <a:rPr lang="ru-RU" dirty="0"/>
              <a:t> – не самый асимптотически быстрый, но проще в реализации.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F9C4D1-9436-4644-90B1-546E5267D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419" y="5541097"/>
            <a:ext cx="34671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03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21929"/>
          </a:xfrm>
        </p:spPr>
        <p:txBody>
          <a:bodyPr>
            <a:normAutofit/>
          </a:bodyPr>
          <a:lstStyle/>
          <a:p>
            <a:r>
              <a:rPr lang="ru-RU" sz="3600" dirty="0"/>
              <a:t>Метод декомпозиции – </a:t>
            </a:r>
            <a:br>
              <a:rPr lang="ru-RU" sz="3600" dirty="0"/>
            </a:br>
            <a:r>
              <a:rPr lang="ru-RU" sz="3600" dirty="0"/>
              <a:t>разделяй и властвуй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CB35420-05D8-4B22-9FFC-C08C2C54A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57236" y="1560944"/>
            <a:ext cx="5726546" cy="501534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cs typeface="Times New Roman" pitchFamily="18" charset="0"/>
              </a:rPr>
              <a:t>Парадигма, лежащая в основе метода:</a:t>
            </a:r>
          </a:p>
          <a:p>
            <a:pPr marL="0" indent="0">
              <a:buNone/>
            </a:pPr>
            <a:r>
              <a:rPr lang="ru-RU" dirty="0">
                <a:cs typeface="Times New Roman" pitchFamily="18" charset="0"/>
              </a:rPr>
              <a:t>1. </a:t>
            </a:r>
            <a:r>
              <a:rPr lang="ru-RU" b="1" dirty="0">
                <a:cs typeface="Times New Roman" pitchFamily="18" charset="0"/>
              </a:rPr>
              <a:t>Разделение</a:t>
            </a:r>
            <a:r>
              <a:rPr lang="ru-RU" dirty="0">
                <a:cs typeface="Times New Roman" pitchFamily="18" charset="0"/>
              </a:rPr>
              <a:t> задачи на несколько подзадач</a:t>
            </a:r>
          </a:p>
          <a:p>
            <a:pPr marL="0" indent="0">
              <a:buNone/>
            </a:pPr>
            <a:r>
              <a:rPr lang="ru-RU" dirty="0">
                <a:cs typeface="Times New Roman" pitchFamily="18" charset="0"/>
              </a:rPr>
              <a:t>2. </a:t>
            </a:r>
            <a:r>
              <a:rPr lang="ru-RU" b="1" dirty="0">
                <a:cs typeface="Times New Roman" pitchFamily="18" charset="0"/>
              </a:rPr>
              <a:t>Рекурсивное</a:t>
            </a:r>
            <a:r>
              <a:rPr lang="ru-RU" dirty="0">
                <a:cs typeface="Times New Roman" pitchFamily="18" charset="0"/>
              </a:rPr>
              <a:t> </a:t>
            </a:r>
            <a:r>
              <a:rPr lang="ru-RU" b="1" dirty="0">
                <a:cs typeface="Times New Roman" pitchFamily="18" charset="0"/>
              </a:rPr>
              <a:t>решение</a:t>
            </a:r>
            <a:r>
              <a:rPr lang="ru-RU" dirty="0">
                <a:cs typeface="Times New Roman" pitchFamily="18" charset="0"/>
              </a:rPr>
              <a:t> этих подзадач, когда объём подзадачи достаточно мал, выделенные подзадачи решаются непосредственно (получаем простейшее решение, т.е. константная сложность)</a:t>
            </a:r>
          </a:p>
          <a:p>
            <a:pPr marL="0" indent="0">
              <a:buNone/>
            </a:pPr>
            <a:r>
              <a:rPr lang="ru-RU" dirty="0">
                <a:cs typeface="Times New Roman" pitchFamily="18" charset="0"/>
              </a:rPr>
              <a:t>3. </a:t>
            </a:r>
            <a:r>
              <a:rPr lang="ru-RU" b="1" dirty="0">
                <a:cs typeface="Times New Roman" pitchFamily="18" charset="0"/>
              </a:rPr>
              <a:t>Комбинирование</a:t>
            </a:r>
            <a:r>
              <a:rPr lang="ru-RU" dirty="0">
                <a:cs typeface="Times New Roman" pitchFamily="18" charset="0"/>
              </a:rPr>
              <a:t> решения исходной задачи из решений вспомогательных подзадач.</a:t>
            </a:r>
          </a:p>
          <a:p>
            <a:r>
              <a:rPr lang="ru-RU" u="sng" dirty="0"/>
              <a:t>Примеры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Сортировка слиянием</a:t>
            </a:r>
          </a:p>
          <a:p>
            <a:pPr lvl="1"/>
            <a:r>
              <a:rPr lang="ru-RU" dirty="0"/>
              <a:t>Быстрая сортировка Хоара</a:t>
            </a:r>
          </a:p>
          <a:p>
            <a:r>
              <a:rPr lang="ru-RU" dirty="0"/>
              <a:t>Для многих задач не удаётся найти разбиение на </a:t>
            </a:r>
            <a:r>
              <a:rPr lang="ru-RU" b="1" dirty="0"/>
              <a:t>небольшое число подзадач</a:t>
            </a:r>
            <a:r>
              <a:rPr lang="ru-RU" dirty="0"/>
              <a:t>, что</a:t>
            </a:r>
          </a:p>
          <a:p>
            <a:r>
              <a:rPr lang="ru-RU" dirty="0"/>
              <a:t>Часто приводит к </a:t>
            </a:r>
            <a:r>
              <a:rPr lang="ru-RU" b="1" dirty="0"/>
              <a:t>полиномиальному числу подзадач</a:t>
            </a:r>
            <a:r>
              <a:rPr lang="ru-RU" dirty="0"/>
              <a:t>, причём</a:t>
            </a:r>
          </a:p>
          <a:p>
            <a:r>
              <a:rPr lang="ru-RU" dirty="0"/>
              <a:t>Многие одни и те же подзадачи приходится решать многократно, т.к. нет механизма </a:t>
            </a:r>
            <a:r>
              <a:rPr lang="ru-RU" b="1" dirty="0"/>
              <a:t>хранения промежуточных результатов</a:t>
            </a:r>
            <a:r>
              <a:rPr lang="ru-RU" dirty="0"/>
              <a:t>.</a:t>
            </a:r>
          </a:p>
        </p:txBody>
      </p:sp>
      <p:pic>
        <p:nvPicPr>
          <p:cNvPr id="6" name="Объект 6">
            <a:extLst>
              <a:ext uri="{FF2B5EF4-FFF2-40B4-BE49-F238E27FC236}">
                <a16:creationId xmlns:a16="http://schemas.microsoft.com/office/drawing/2014/main" id="{E7897409-DB48-4E72-9329-701A8305A5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25496"/>
            <a:ext cx="2236066" cy="167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59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62"/>
    </mc:Choice>
    <mc:Fallback xmlns="">
      <p:transition spd="slow" advTm="285662"/>
    </mc:Fallback>
  </mc:AlternateContent>
  <p:extLst>
    <p:ext uri="{3A86A75C-4F4B-4683-9AE1-C65F6400EC91}">
      <p14:laserTraceLst xmlns:p14="http://schemas.microsoft.com/office/powerpoint/2010/main">
        <p14:tracePtLst>
          <p14:tracePt t="28949" x="8923338" y="3484563"/>
          <p14:tracePt t="28960" x="8796338" y="3484563"/>
          <p14:tracePt t="28971" x="8667750" y="3484563"/>
          <p14:tracePt t="28982" x="8558213" y="3484563"/>
          <p14:tracePt t="28994" x="8455025" y="3484563"/>
          <p14:tracePt t="29005" x="8370888" y="3484563"/>
          <p14:tracePt t="29016" x="8294688" y="3484563"/>
          <p14:tracePt t="29027" x="8226425" y="3484563"/>
          <p14:tracePt t="29039" x="8150225" y="3484563"/>
          <p14:tracePt t="29050" x="8081963" y="3475038"/>
          <p14:tracePt t="29061" x="8005763" y="3475038"/>
          <p14:tracePt t="29073" x="7920038" y="3475038"/>
          <p14:tracePt t="29084" x="7835900" y="3475038"/>
          <p14:tracePt t="29095" x="7750175" y="3475038"/>
          <p14:tracePt t="29106" x="7681913" y="3475038"/>
          <p14:tracePt t="29117" x="7605713" y="3467100"/>
          <p14:tracePt t="29129" x="7546975" y="3449638"/>
          <p14:tracePt t="29140" x="7486650" y="3441700"/>
          <p14:tracePt t="29151" x="7443788" y="3441700"/>
          <p14:tracePt t="29162" x="7402513" y="3433763"/>
          <p14:tracePt t="29174" x="7367588" y="3424238"/>
          <p14:tracePt t="29185" x="7334250" y="3416300"/>
          <p14:tracePt t="29196" x="7308850" y="3416300"/>
          <p14:tracePt t="32269" x="7299325" y="3416300"/>
          <p14:tracePt t="42011" x="7265988" y="3398838"/>
          <p14:tracePt t="42020" x="7240588" y="3390900"/>
          <p14:tracePt t="42022" x="7240588" y="3382963"/>
          <p14:tracePt t="42032" x="7205663" y="3373438"/>
          <p14:tracePt t="42044" x="7146925" y="3340100"/>
          <p14:tracePt t="42055" x="7010400" y="3263900"/>
          <p14:tracePt t="42066" x="6891338" y="3203575"/>
          <p14:tracePt t="42077" x="6772275" y="3144838"/>
          <p14:tracePt t="42089" x="6680200" y="3094038"/>
          <p14:tracePt t="42100" x="6577013" y="3033713"/>
          <p14:tracePt t="42111" x="6475413" y="2974975"/>
          <p14:tracePt t="42122" x="6356350" y="2914650"/>
          <p14:tracePt t="42134" x="6237288" y="2855913"/>
          <p14:tracePt t="42145" x="6118225" y="2795588"/>
          <p14:tracePt t="42156" x="5999163" y="2736850"/>
          <p14:tracePt t="42167" x="5880100" y="2676525"/>
          <p14:tracePt t="42179" x="5753100" y="2617788"/>
          <p14:tracePt t="42190" x="5616575" y="2557463"/>
          <p14:tracePt t="42201" x="5507038" y="2498725"/>
          <p14:tracePt t="42212" x="5387975" y="2438400"/>
          <p14:tracePt t="42224" x="5268913" y="2397125"/>
          <p14:tracePt t="42235" x="5141913" y="2344738"/>
          <p14:tracePt t="42257" x="5005388" y="2303463"/>
          <p14:tracePt t="42269" x="4886325" y="2252663"/>
          <p14:tracePt t="42280" x="4775200" y="2217738"/>
          <p14:tracePt t="42291" x="4630738" y="2184400"/>
          <p14:tracePt t="42302" x="4513263" y="2149475"/>
          <p14:tracePt t="42314" x="4435475" y="2124075"/>
          <p14:tracePt t="42325" x="4376738" y="2116138"/>
          <p14:tracePt t="42336" x="4333875" y="2108200"/>
          <p14:tracePt t="42347" x="4300538" y="2098675"/>
          <p14:tracePt t="42359" x="4257675" y="2090738"/>
          <p14:tracePt t="42370" x="4197350" y="2073275"/>
          <p14:tracePt t="42381" x="4130675" y="2047875"/>
          <p14:tracePt t="42393" x="4070350" y="2030413"/>
          <p14:tracePt t="42404" x="4011613" y="2005013"/>
          <p14:tracePt t="42415" x="3960813" y="1997075"/>
          <p14:tracePt t="42427" x="3917950" y="1989138"/>
          <p14:tracePt t="42437" x="3883025" y="1971675"/>
          <p14:tracePt t="42449" x="3875088" y="1963738"/>
          <p14:tracePt t="42460" x="3867150" y="1963738"/>
          <p14:tracePt t="42471" x="3857625" y="1954213"/>
          <p14:tracePt t="65344" x="3824288" y="1878013"/>
          <p14:tracePt t="65354" x="3816350" y="1870075"/>
          <p14:tracePt t="65365" x="3806825" y="1844675"/>
          <p14:tracePt t="65376" x="3798888" y="1819275"/>
          <p14:tracePt t="65387" x="3781425" y="1784350"/>
          <p14:tracePt t="65399" x="3646488" y="1639888"/>
          <p14:tracePt t="65410" x="3568700" y="1546225"/>
          <p14:tracePt t="65421" x="3492500" y="1487488"/>
          <p14:tracePt t="65432" x="3424238" y="1444625"/>
          <p14:tracePt t="65444" x="3355975" y="1401763"/>
          <p14:tracePt t="65456" x="3271838" y="1368425"/>
          <p14:tracePt t="65466" x="3178175" y="1333500"/>
          <p14:tracePt t="65477" x="3094038" y="1300163"/>
          <p14:tracePt t="65500" x="3016250" y="1274763"/>
          <p14:tracePt t="65511" x="2957513" y="1249363"/>
          <p14:tracePt t="65523" x="2881313" y="1216025"/>
          <p14:tracePt t="65534" x="2795588" y="1206500"/>
          <p14:tracePt t="65545" x="2719388" y="1198563"/>
          <p14:tracePt t="65556" x="2676525" y="1198563"/>
          <p14:tracePt t="65567" x="2617788" y="1198563"/>
          <p14:tracePt t="65579" x="2582863" y="1198563"/>
          <p14:tracePt t="65601" x="2574925" y="1198563"/>
          <p14:tracePt t="65646" x="2582863" y="1206500"/>
          <p14:tracePt t="65658" x="2592388" y="1216025"/>
          <p14:tracePt t="65669" x="2592388" y="1223963"/>
          <p14:tracePt t="65680" x="2600325" y="1223963"/>
          <p14:tracePt t="65691" x="2617788" y="1241425"/>
          <p14:tracePt t="65702" x="2625725" y="1266825"/>
          <p14:tracePt t="65714" x="2643188" y="1300163"/>
          <p14:tracePt t="65725" x="2660650" y="1317625"/>
          <p14:tracePt t="65736" x="2693988" y="1360488"/>
          <p14:tracePt t="65747" x="2744788" y="1393825"/>
          <p14:tracePt t="65759" x="2813050" y="1444625"/>
          <p14:tracePt t="65770" x="2889250" y="1487488"/>
          <p14:tracePt t="65781" x="2949575" y="1504950"/>
          <p14:tracePt t="65792" x="2957513" y="1504950"/>
          <p14:tracePt t="99600" x="3221038" y="1639888"/>
          <p14:tracePt t="99609" x="3314700" y="1690688"/>
          <p14:tracePt t="99610" x="3467100" y="1751013"/>
          <p14:tracePt t="99621" x="3773488" y="1895475"/>
          <p14:tracePt t="99633" x="4402138" y="2116138"/>
          <p14:tracePt t="99644" x="5405438" y="2397125"/>
          <p14:tracePt t="99655" x="6042025" y="2574925"/>
          <p14:tracePt t="99666" x="6467475" y="2668588"/>
          <p14:tracePt t="99678" x="6772275" y="2736850"/>
          <p14:tracePt t="99689" x="7027863" y="2787650"/>
          <p14:tracePt t="99700" x="7240588" y="2805113"/>
          <p14:tracePt t="99711" x="7418388" y="2813050"/>
          <p14:tracePt t="99723" x="7631113" y="2830513"/>
          <p14:tracePt t="99734" x="7843838" y="2846388"/>
          <p14:tracePt t="99745" x="8056563" y="2855913"/>
          <p14:tracePt t="99756" x="8269288" y="2871788"/>
          <p14:tracePt t="99768" x="8455025" y="2897188"/>
          <p14:tracePt t="99779" x="8599488" y="2906713"/>
          <p14:tracePt t="99790" x="8728075" y="2922588"/>
          <p14:tracePt t="99801" x="8829675" y="2922588"/>
          <p14:tracePt t="99813" x="8880475" y="2922588"/>
          <p14:tracePt t="99824" x="8931275" y="2922588"/>
          <p14:tracePt t="99835" x="8974138" y="2922588"/>
          <p14:tracePt t="99846" x="9017000" y="2932113"/>
          <p14:tracePt t="99858" x="9075738" y="2940050"/>
          <p14:tracePt t="100218" x="9118600" y="3433763"/>
          <p14:tracePt t="100229" x="9110663" y="3449638"/>
          <p14:tracePt t="100240" x="9101138" y="3467100"/>
          <p14:tracePt t="100351" x="9093200" y="3475038"/>
          <p14:tracePt t="100353" x="9085263" y="3492500"/>
          <p14:tracePt t="100375" x="9067800" y="3502025"/>
          <p14:tracePt t="100386" x="9058275" y="3509963"/>
          <p14:tracePt t="100409" x="9032875" y="3527425"/>
          <p14:tracePt t="100420" x="8999538" y="3552825"/>
          <p14:tracePt t="100431" x="8974138" y="3560763"/>
          <p14:tracePt t="100442" x="8948738" y="3578225"/>
          <p14:tracePt t="100454" x="8913813" y="3594100"/>
          <p14:tracePt t="100610" x="8905875" y="3594100"/>
          <p14:tracePt t="100612" x="8897938" y="3594100"/>
          <p14:tracePt t="100634" x="8888413" y="3594100"/>
          <p14:tracePt t="100645" x="8880475" y="3594100"/>
          <p14:tracePt t="100656" x="8872538" y="3594100"/>
          <p14:tracePt t="100746" x="8872538" y="3586163"/>
          <p14:tracePt t="100758" x="8863013" y="3578225"/>
          <p14:tracePt t="100846" x="8863013" y="3568700"/>
          <p14:tracePt t="100848" x="8863013" y="3560763"/>
          <p14:tracePt t="100870" x="8863013" y="3552825"/>
          <p14:tracePt t="100881" x="8863013" y="3543300"/>
          <p14:tracePt t="100892" x="8863013" y="3535363"/>
          <p14:tracePt t="100915" x="8863013" y="3517900"/>
          <p14:tracePt t="100927" x="8863013" y="3509963"/>
          <p14:tracePt t="100938" x="8855075" y="3509963"/>
          <p14:tracePt t="100949" x="8855075" y="3502025"/>
          <p14:tracePt t="100960" x="8855075" y="3492500"/>
          <p14:tracePt t="100983" x="8847138" y="3475038"/>
          <p14:tracePt t="100994" x="8847138" y="3467100"/>
          <p14:tracePt t="101005" x="8837613" y="3467100"/>
          <p14:tracePt t="101016" x="8829675" y="3459163"/>
          <p14:tracePt t="101028" x="8829675" y="3441700"/>
          <p14:tracePt t="101039" x="8804275" y="3424238"/>
          <p14:tracePt t="101050" x="8796338" y="3408363"/>
          <p14:tracePt t="101061" x="8778875" y="3382963"/>
          <p14:tracePt t="101072" x="8769350" y="3373438"/>
          <p14:tracePt t="101084" x="8769350" y="3365500"/>
          <p14:tracePt t="101095" x="8761413" y="3355975"/>
          <p14:tracePt t="101106" x="8761413" y="3348038"/>
          <p14:tracePt t="101341" x="8761413" y="3340100"/>
          <p14:tracePt t="284620" x="8829675" y="3289300"/>
          <p14:tracePt t="284628" x="8847138" y="3279775"/>
          <p14:tracePt t="284639" x="8880475" y="3271838"/>
          <p14:tracePt t="284651" x="8905875" y="3271838"/>
          <p14:tracePt t="284662" x="9050338" y="32718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0255"/>
          </a:xfrm>
        </p:spPr>
        <p:txBody>
          <a:bodyPr/>
          <a:lstStyle/>
          <a:p>
            <a:r>
              <a:rPr lang="ru-RU" dirty="0"/>
              <a:t>Префиксные коды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" y="2350366"/>
            <a:ext cx="3439703" cy="163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60801" y="1477819"/>
            <a:ext cx="4926584" cy="5151582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ru-RU" dirty="0"/>
              <a:t>Ни одно кодовое слово не является полным началом (</a:t>
            </a:r>
            <a:r>
              <a:rPr lang="ru-RU" b="1" dirty="0"/>
              <a:t>префиксом</a:t>
            </a:r>
            <a:r>
              <a:rPr lang="ru-RU" dirty="0"/>
              <a:t>) никакого другого слова – гарантия </a:t>
            </a:r>
            <a:r>
              <a:rPr lang="ru-RU" b="1" dirty="0"/>
              <a:t>однозначности декодирования</a:t>
            </a:r>
          </a:p>
          <a:p>
            <a:pPr>
              <a:spcBef>
                <a:spcPts val="600"/>
              </a:spcBef>
            </a:pPr>
            <a:r>
              <a:rPr lang="ru-RU" b="1" dirty="0"/>
              <a:t>Способы построения </a:t>
            </a:r>
            <a:r>
              <a:rPr lang="ru-RU" dirty="0"/>
              <a:t>префиксных кодов: коды Шеннона, Шеннона-</a:t>
            </a:r>
            <a:r>
              <a:rPr lang="ru-RU" dirty="0" err="1"/>
              <a:t>Фано</a:t>
            </a:r>
            <a:r>
              <a:rPr lang="ru-RU" dirty="0"/>
              <a:t>, Хаффмана</a:t>
            </a:r>
          </a:p>
          <a:p>
            <a:pPr>
              <a:spcBef>
                <a:spcPts val="600"/>
              </a:spcBef>
            </a:pPr>
            <a:r>
              <a:rPr lang="ru-RU" b="1" dirty="0"/>
              <a:t>Длина</a:t>
            </a:r>
            <a:r>
              <a:rPr lang="ru-RU" dirty="0"/>
              <a:t> каждого кодового слова – целое число битов → префиксные коды неэффективны на </a:t>
            </a:r>
            <a:r>
              <a:rPr lang="ru-RU" b="1" dirty="0"/>
              <a:t>алфавитах малой мощности</a:t>
            </a:r>
            <a:r>
              <a:rPr lang="ru-RU" dirty="0"/>
              <a:t> (2-8 символов) или при наличии символов с </a:t>
            </a:r>
            <a:r>
              <a:rPr lang="ru-RU" b="1" dirty="0"/>
              <a:t>большой вероятностью появления </a:t>
            </a:r>
            <a:r>
              <a:rPr lang="ru-RU" dirty="0"/>
              <a:t>(более 30-50%)</a:t>
            </a:r>
          </a:p>
          <a:p>
            <a:pPr>
              <a:spcBef>
                <a:spcPts val="600"/>
              </a:spcBef>
            </a:pPr>
            <a:r>
              <a:rPr lang="ru-RU" dirty="0"/>
              <a:t>По качеству сжатия могут уступать </a:t>
            </a:r>
            <a:r>
              <a:rPr lang="ru-RU" b="1" dirty="0"/>
              <a:t>арифметическим</a:t>
            </a:r>
            <a:r>
              <a:rPr lang="ru-RU" dirty="0"/>
              <a:t>.  →</a:t>
            </a:r>
          </a:p>
        </p:txBody>
      </p:sp>
    </p:spTree>
    <p:extLst>
      <p:ext uri="{BB962C8B-B14F-4D97-AF65-F5344CB8AC3E}">
        <p14:creationId xmlns:p14="http://schemas.microsoft.com/office/powerpoint/2010/main" val="3272252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1AE90-FBD3-497D-A880-2C8BCA28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7"/>
          </a:xfrm>
        </p:spPr>
        <p:txBody>
          <a:bodyPr>
            <a:normAutofit fontScale="90000"/>
          </a:bodyPr>
          <a:lstStyle/>
          <a:p>
            <a:r>
              <a:rPr lang="ru-RU" dirty="0"/>
              <a:t>Динамическое программирование (1/3)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07EE3F-C8DB-4389-A832-E995DC03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7163" y="1505528"/>
            <a:ext cx="5790623" cy="475672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ru-RU" dirty="0"/>
              <a:t>1940-50-е, Ричард Беллман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ru-RU" u="sng" dirty="0"/>
              <a:t>Если исходная задача обладает свойствами</a:t>
            </a:r>
            <a:r>
              <a:rPr lang="ru-RU" dirty="0"/>
              <a:t>:</a:t>
            </a:r>
          </a:p>
          <a:p>
            <a:pPr marL="268288" indent="-268288">
              <a:spcBef>
                <a:spcPts val="600"/>
              </a:spcBef>
              <a:buFont typeface="+mj-lt"/>
              <a:buAutoNum type="alphaUcPeriod"/>
            </a:pPr>
            <a:r>
              <a:rPr lang="ru-RU" dirty="0"/>
              <a:t> </a:t>
            </a:r>
            <a:r>
              <a:rPr lang="ru-RU" b="1" dirty="0"/>
              <a:t>Оптимальная подструктура задачи </a:t>
            </a:r>
            <a:r>
              <a:rPr lang="ru-RU" dirty="0"/>
              <a:t>– когда оптимальное </a:t>
            </a:r>
            <a:r>
              <a:rPr lang="ru-RU" b="1" dirty="0"/>
              <a:t>решение задач меньшего размера </a:t>
            </a:r>
            <a:r>
              <a:rPr lang="ru-RU" dirty="0"/>
              <a:t>может быть использовано для </a:t>
            </a:r>
            <a:r>
              <a:rPr lang="ru-RU" b="1" dirty="0"/>
              <a:t>решения </a:t>
            </a:r>
            <a:r>
              <a:rPr lang="ru-RU" b="1" dirty="0" err="1"/>
              <a:t>бОльших</a:t>
            </a:r>
            <a:r>
              <a:rPr lang="ru-RU" b="1" dirty="0"/>
              <a:t> подзадач </a:t>
            </a:r>
            <a:r>
              <a:rPr lang="ru-RU" dirty="0"/>
              <a:t>и, в конечном счёте, для </a:t>
            </a:r>
            <a:r>
              <a:rPr lang="ru-RU" b="1" dirty="0"/>
              <a:t>решения исходной задачи </a:t>
            </a:r>
            <a:r>
              <a:rPr lang="ru-RU" dirty="0"/>
              <a:t>(аддитивность)</a:t>
            </a:r>
          </a:p>
          <a:p>
            <a:pPr marL="268288" indent="-268288">
              <a:spcBef>
                <a:spcPts val="600"/>
              </a:spcBef>
              <a:buFont typeface="+mj-lt"/>
              <a:buAutoNum type="alphaUcPeriod"/>
            </a:pPr>
            <a:r>
              <a:rPr lang="ru-RU" dirty="0"/>
              <a:t> Задача – это набор </a:t>
            </a:r>
            <a:r>
              <a:rPr lang="ru-RU" b="1" dirty="0"/>
              <a:t>перекрывающихся подзадач </a:t>
            </a:r>
            <a:r>
              <a:rPr lang="ru-RU" dirty="0"/>
              <a:t>(используются для решения нескольких задач большего размера)</a:t>
            </a:r>
          </a:p>
          <a:p>
            <a:pPr marL="268288" indent="-268288">
              <a:spcBef>
                <a:spcPts val="600"/>
              </a:spcBef>
              <a:buFont typeface="+mj-lt"/>
              <a:buAutoNum type="alphaUcPeriod"/>
            </a:pPr>
            <a:r>
              <a:rPr lang="ru-RU" dirty="0"/>
              <a:t> Возможность </a:t>
            </a:r>
            <a:r>
              <a:rPr lang="ru-RU" b="1" dirty="0"/>
              <a:t>хранения решений </a:t>
            </a:r>
            <a:r>
              <a:rPr lang="ru-RU" dirty="0"/>
              <a:t>часто встречающихся </a:t>
            </a:r>
            <a:r>
              <a:rPr lang="ru-RU" b="1" dirty="0"/>
              <a:t>подзадач </a:t>
            </a:r>
            <a:r>
              <a:rPr lang="ru-RU" dirty="0"/>
              <a:t>(в таблице).</a:t>
            </a:r>
            <a:endParaRPr lang="ru-RU" b="1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047761E-32E1-47B6-B82C-8B638FE1F4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01117"/>
            <a:ext cx="2036838" cy="3148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2363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1AE90-FBD3-497D-A880-2C8BCA28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7"/>
          </a:xfrm>
        </p:spPr>
        <p:txBody>
          <a:bodyPr>
            <a:normAutofit fontScale="90000"/>
          </a:bodyPr>
          <a:lstStyle/>
          <a:p>
            <a:r>
              <a:rPr lang="ru-RU" dirty="0"/>
              <a:t>Динамическое программирование (2/3)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CE131BB-1375-4DC2-8DE1-A7F5FD7897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2" y="2213552"/>
            <a:ext cx="2054224" cy="3263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D607EE3F-C8DB-4389-A832-E995DC03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70908" y="1616365"/>
            <a:ext cx="5744442" cy="4655127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ru-RU" u="sng" dirty="0"/>
              <a:t>Тогда возможно решение методом динамического программирования</a:t>
            </a:r>
            <a:r>
              <a:rPr lang="ru-RU" dirty="0"/>
              <a:t>:</a:t>
            </a:r>
          </a:p>
          <a:p>
            <a:pPr marL="628650" lvl="1" indent="-263525">
              <a:buFont typeface="+mj-lt"/>
              <a:buAutoNum type="arabicPeriod"/>
            </a:pPr>
            <a:r>
              <a:rPr lang="ru-RU" b="1" dirty="0"/>
              <a:t>Исходная задача разбивается </a:t>
            </a:r>
            <a:r>
              <a:rPr lang="ru-RU" dirty="0"/>
              <a:t>на перекрывающиеся подзадачи меньшего размера </a:t>
            </a:r>
            <a:br>
              <a:rPr lang="ru-RU" dirty="0"/>
            </a:br>
            <a:r>
              <a:rPr lang="ru-RU" dirty="0"/>
              <a:t>(с константным временем решения)</a:t>
            </a:r>
          </a:p>
          <a:p>
            <a:pPr marL="628650" lvl="1" indent="-263525">
              <a:buFont typeface="+mj-lt"/>
              <a:buAutoNum type="arabicPeriod"/>
            </a:pPr>
            <a:r>
              <a:rPr lang="ru-RU" b="1" dirty="0"/>
              <a:t>Рекурсивно</a:t>
            </a:r>
            <a:r>
              <a:rPr lang="ru-RU" dirty="0"/>
              <a:t> решаются подзадачи (выполнением пп.1-3)</a:t>
            </a:r>
          </a:p>
          <a:p>
            <a:pPr marL="628650" lvl="1" indent="-263525">
              <a:buFont typeface="+mj-lt"/>
              <a:buAutoNum type="arabicPeriod"/>
            </a:pPr>
            <a:r>
              <a:rPr lang="ru-RU" dirty="0"/>
              <a:t>Полученные ранее решения подзадач используются для </a:t>
            </a:r>
            <a:r>
              <a:rPr lang="ru-RU" b="1" dirty="0"/>
              <a:t>конструирования решения исходной задачи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815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06A51-1B86-41AD-AA36-5D81EA277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1856"/>
          </a:xfrm>
        </p:spPr>
        <p:txBody>
          <a:bodyPr>
            <a:normAutofit fontScale="90000"/>
          </a:bodyPr>
          <a:lstStyle/>
          <a:p>
            <a:r>
              <a:rPr lang="ru-RU" dirty="0"/>
              <a:t>Динамическое программирование (3/3)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4A3032D-806A-4924-BD3F-57C7A35C2F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62595"/>
            <a:ext cx="2004506" cy="3125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A9A39C1A-2019-452A-8045-AD9FFB703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0983" y="1468583"/>
            <a:ext cx="5911272" cy="502429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Это математический метод оптимизации, описываемый </a:t>
            </a:r>
            <a:r>
              <a:rPr lang="ru-RU" b="1" dirty="0"/>
              <a:t>принципом оптимальности Беллмана</a:t>
            </a:r>
          </a:p>
          <a:p>
            <a:r>
              <a:rPr lang="ru-RU" dirty="0"/>
              <a:t>Достаточным условием оптимальности служит </a:t>
            </a:r>
            <a:r>
              <a:rPr lang="ru-RU" b="1" dirty="0"/>
              <a:t>уравнение Беллмана </a:t>
            </a:r>
            <a:r>
              <a:rPr lang="ru-RU" dirty="0"/>
              <a:t>(для непрерывных систем) или </a:t>
            </a:r>
            <a:r>
              <a:rPr lang="ru-RU" b="1" dirty="0"/>
              <a:t>рекуррентное соотношение</a:t>
            </a:r>
            <a:r>
              <a:rPr lang="ru-RU" dirty="0"/>
              <a:t> (для дискретных систем)</a:t>
            </a:r>
          </a:p>
          <a:p>
            <a:r>
              <a:rPr lang="ru-RU" b="1" dirty="0"/>
              <a:t>Программирование</a:t>
            </a:r>
            <a:r>
              <a:rPr lang="ru-RU" dirty="0"/>
              <a:t> здесь – не кодирование, а программа оптимизации, т.е. </a:t>
            </a:r>
            <a:r>
              <a:rPr lang="ru-RU" b="1" dirty="0"/>
              <a:t>оптимальная последовательность событий</a:t>
            </a:r>
            <a:r>
              <a:rPr lang="ru-RU" dirty="0"/>
              <a:t> для получения решения (как в мат. программировании)</a:t>
            </a:r>
          </a:p>
          <a:p>
            <a:r>
              <a:rPr lang="ru-RU" u="sng" dirty="0"/>
              <a:t>Идея оптимизации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Часто </a:t>
            </a:r>
            <a:r>
              <a:rPr lang="ru-RU" b="1" dirty="0"/>
              <a:t>подзадачи одинаковы</a:t>
            </a:r>
          </a:p>
          <a:p>
            <a:pPr lvl="1"/>
            <a:r>
              <a:rPr lang="ru-RU" b="1" dirty="0"/>
              <a:t>Единожды вычисленное </a:t>
            </a:r>
            <a:r>
              <a:rPr lang="ru-RU" dirty="0"/>
              <a:t>значение подзадачи с последующим его </a:t>
            </a:r>
            <a:r>
              <a:rPr lang="ru-RU" b="1" dirty="0"/>
              <a:t>многократным использованием </a:t>
            </a:r>
            <a:r>
              <a:rPr lang="ru-RU" dirty="0"/>
              <a:t>позволяет избежать повторов одних и тех же вычислений.</a:t>
            </a:r>
          </a:p>
        </p:txBody>
      </p:sp>
    </p:spTree>
    <p:extLst>
      <p:ext uri="{BB962C8B-B14F-4D97-AF65-F5344CB8AC3E}">
        <p14:creationId xmlns:p14="http://schemas.microsoft.com/office/powerpoint/2010/main" val="3864272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63ED23-4A38-4CF4-B1F6-1936436E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8038"/>
          </a:xfrm>
        </p:spPr>
        <p:txBody>
          <a:bodyPr>
            <a:normAutofit fontScale="90000"/>
          </a:bodyPr>
          <a:lstStyle/>
          <a:p>
            <a:r>
              <a:rPr lang="ru-RU" dirty="0"/>
              <a:t>Классические задачи динамического программирования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6B91ED-A3AE-415E-835A-1C439BA08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742501"/>
            <a:ext cx="7886700" cy="3263611"/>
          </a:xfrm>
        </p:spPr>
        <p:txBody>
          <a:bodyPr>
            <a:normAutofit/>
          </a:bodyPr>
          <a:lstStyle/>
          <a:p>
            <a:r>
              <a:rPr lang="ru-RU" dirty="0"/>
              <a:t>Вычисление </a:t>
            </a:r>
            <a:r>
              <a:rPr lang="ru-RU" b="1" dirty="0"/>
              <a:t>чисел Фибоначчи </a:t>
            </a:r>
            <a:r>
              <a:rPr lang="ru-RU" dirty="0"/>
              <a:t>→</a:t>
            </a:r>
          </a:p>
          <a:p>
            <a:r>
              <a:rPr lang="ru-RU" dirty="0"/>
              <a:t>Наибольшая общая подпоследовательность</a:t>
            </a:r>
          </a:p>
          <a:p>
            <a:r>
              <a:rPr lang="ru-RU" dirty="0"/>
              <a:t>Порядок </a:t>
            </a:r>
            <a:r>
              <a:rPr lang="ru-RU" b="1" dirty="0"/>
              <a:t>перемножения матриц</a:t>
            </a:r>
          </a:p>
          <a:p>
            <a:r>
              <a:rPr lang="ru-RU" dirty="0"/>
              <a:t>Задача о </a:t>
            </a:r>
            <a:r>
              <a:rPr lang="ru-RU" b="1" dirty="0"/>
              <a:t>рюкзаке</a:t>
            </a:r>
          </a:p>
          <a:p>
            <a:r>
              <a:rPr lang="ru-RU" b="1" dirty="0"/>
              <a:t>Кратчайшие расстояния </a:t>
            </a:r>
            <a:r>
              <a:rPr lang="ru-RU" dirty="0"/>
              <a:t>в графе (алгоритмы </a:t>
            </a:r>
            <a:r>
              <a:rPr lang="ru-RU" u="sng" dirty="0"/>
              <a:t>Флойда-</a:t>
            </a:r>
            <a:r>
              <a:rPr lang="ru-RU" u="sng" dirty="0" err="1"/>
              <a:t>Уоршелла</a:t>
            </a:r>
            <a:r>
              <a:rPr lang="ru-RU" dirty="0"/>
              <a:t>, Беллмана-Форда)</a:t>
            </a:r>
          </a:p>
        </p:txBody>
      </p:sp>
      <p:pic>
        <p:nvPicPr>
          <p:cNvPr id="5" name="Объект 6">
            <a:extLst>
              <a:ext uri="{FF2B5EF4-FFF2-40B4-BE49-F238E27FC236}">
                <a16:creationId xmlns:a16="http://schemas.microsoft.com/office/drawing/2014/main" id="{562A8F8C-210E-4E86-99C4-20A114E6F1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9707" y="4785350"/>
            <a:ext cx="5984586" cy="15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6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5DB64-4E53-4E6F-A2D6-9232DAA2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1856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о числах Фибоначчи (1/3)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F5E6E7A-4263-48C7-B8B3-0CFCAA281C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7" y="1407562"/>
            <a:ext cx="2881748" cy="2289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AD6D77B-E21B-423C-9999-95DFEC459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0548" y="1523708"/>
            <a:ext cx="5384800" cy="4969165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Последовательность Фибоначчи </a:t>
            </a:r>
            <a:r>
              <a:rPr lang="ru-RU" dirty="0" err="1"/>
              <a:t>F</a:t>
            </a:r>
            <a:r>
              <a:rPr lang="ru-RU" baseline="-25000" dirty="0" err="1"/>
              <a:t>n</a:t>
            </a:r>
            <a:r>
              <a:rPr lang="ru-RU" dirty="0"/>
              <a:t> задается формулами: </a:t>
            </a:r>
            <a:br>
              <a:rPr lang="ru-RU" dirty="0"/>
            </a:br>
            <a:r>
              <a:rPr lang="ru-RU" dirty="0"/>
              <a:t>F</a:t>
            </a:r>
            <a:r>
              <a:rPr lang="ru-RU" baseline="-25000" dirty="0"/>
              <a:t>0</a:t>
            </a:r>
            <a:r>
              <a:rPr lang="ru-RU" dirty="0"/>
              <a:t> = 1, F</a:t>
            </a:r>
            <a:r>
              <a:rPr lang="ru-RU" baseline="-25000" dirty="0"/>
              <a:t>1</a:t>
            </a:r>
            <a:r>
              <a:rPr lang="ru-RU" dirty="0"/>
              <a:t> = 1, </a:t>
            </a:r>
            <a:r>
              <a:rPr lang="ru-RU" dirty="0" err="1"/>
              <a:t>F</a:t>
            </a:r>
            <a:r>
              <a:rPr lang="ru-RU" baseline="-25000" dirty="0" err="1"/>
              <a:t>n</a:t>
            </a:r>
            <a:r>
              <a:rPr lang="ru-RU" dirty="0"/>
              <a:t> = </a:t>
            </a:r>
            <a:r>
              <a:rPr lang="ru-RU" dirty="0" err="1"/>
              <a:t>F</a:t>
            </a:r>
            <a:r>
              <a:rPr lang="ru-RU" baseline="-25000" dirty="0" err="1"/>
              <a:t>n</a:t>
            </a:r>
            <a:r>
              <a:rPr lang="ru-RU" baseline="-25000" dirty="0"/>
              <a:t>–1</a:t>
            </a:r>
            <a:r>
              <a:rPr lang="ru-RU" dirty="0"/>
              <a:t> + </a:t>
            </a:r>
            <a:r>
              <a:rPr lang="ru-RU" dirty="0" err="1"/>
              <a:t>F</a:t>
            </a:r>
            <a:r>
              <a:rPr lang="ru-RU" baseline="-25000" dirty="0" err="1"/>
              <a:t>n</a:t>
            </a:r>
            <a:r>
              <a:rPr lang="ru-RU" baseline="-25000" dirty="0"/>
              <a:t>–2</a:t>
            </a:r>
            <a:r>
              <a:rPr lang="ru-RU" dirty="0"/>
              <a:t> при n &gt; 1.</a:t>
            </a:r>
          </a:p>
          <a:p>
            <a:pPr marL="268288" indent="0">
              <a:buNone/>
            </a:pPr>
            <a:r>
              <a:rPr lang="ru-RU" dirty="0"/>
              <a:t>Необходимо </a:t>
            </a:r>
            <a:r>
              <a:rPr lang="ru-RU" b="1" dirty="0"/>
              <a:t>найти </a:t>
            </a:r>
            <a:r>
              <a:rPr lang="ru-RU" b="1" dirty="0" err="1"/>
              <a:t>F</a:t>
            </a:r>
            <a:r>
              <a:rPr lang="ru-RU" b="1" baseline="-25000" dirty="0" err="1"/>
              <a:t>n</a:t>
            </a:r>
            <a:r>
              <a:rPr lang="ru-RU" b="1" dirty="0"/>
              <a:t> по номеру n</a:t>
            </a:r>
            <a:endParaRPr lang="ru-RU" dirty="0"/>
          </a:p>
          <a:p>
            <a:r>
              <a:rPr lang="ru-RU" b="1" dirty="0"/>
              <a:t>Наивная рекурсия</a:t>
            </a:r>
            <a:r>
              <a:rPr lang="ru-RU" dirty="0"/>
              <a:t>:</a:t>
            </a:r>
          </a:p>
          <a:p>
            <a:pPr marL="628650" indent="0">
              <a:buNone/>
            </a:pPr>
            <a:r>
              <a:rPr lang="ru-RU" dirty="0" err="1"/>
              <a:t>int</a:t>
            </a:r>
            <a:r>
              <a:rPr lang="ru-RU" dirty="0"/>
              <a:t> F(</a:t>
            </a:r>
            <a:r>
              <a:rPr lang="ru-RU" dirty="0" err="1"/>
              <a:t>int</a:t>
            </a:r>
            <a:r>
              <a:rPr lang="ru-RU" dirty="0"/>
              <a:t> n) {</a:t>
            </a:r>
          </a:p>
          <a:p>
            <a:pPr marL="628650" indent="0">
              <a:buNone/>
            </a:pPr>
            <a:r>
              <a:rPr lang="ru-RU" dirty="0"/>
              <a:t>   </a:t>
            </a:r>
            <a:r>
              <a:rPr lang="ru-RU" dirty="0" err="1"/>
              <a:t>if</a:t>
            </a:r>
            <a:r>
              <a:rPr lang="ru-RU" dirty="0"/>
              <a:t> (n &lt; 2) </a:t>
            </a:r>
            <a:r>
              <a:rPr lang="ru-RU" dirty="0" err="1"/>
              <a:t>return</a:t>
            </a:r>
            <a:r>
              <a:rPr lang="ru-RU" dirty="0"/>
              <a:t> 1;</a:t>
            </a:r>
          </a:p>
          <a:p>
            <a:pPr marL="628650" indent="0">
              <a:buNone/>
            </a:pPr>
            <a:r>
              <a:rPr lang="ru-RU" dirty="0"/>
              <a:t>   </a:t>
            </a:r>
            <a:r>
              <a:rPr lang="ru-RU" dirty="0" err="1"/>
              <a:t>else</a:t>
            </a:r>
            <a:r>
              <a:rPr lang="ru-RU" dirty="0"/>
              <a:t> </a:t>
            </a:r>
            <a:r>
              <a:rPr lang="ru-RU" dirty="0" err="1"/>
              <a:t>return</a:t>
            </a:r>
            <a:r>
              <a:rPr lang="ru-RU" dirty="0"/>
              <a:t> F(n-1) + F(n-2);</a:t>
            </a:r>
          </a:p>
          <a:p>
            <a:pPr marL="628650" indent="0">
              <a:buNone/>
            </a:pPr>
            <a:r>
              <a:rPr lang="ru-RU" dirty="0"/>
              <a:t>}</a:t>
            </a:r>
          </a:p>
          <a:p>
            <a:r>
              <a:rPr lang="ru-RU" dirty="0"/>
              <a:t>Уже при n = 40 программа работает </a:t>
            </a:r>
            <a:r>
              <a:rPr lang="ru-RU" b="1" dirty="0"/>
              <a:t>заметно долго</a:t>
            </a:r>
          </a:p>
          <a:p>
            <a:r>
              <a:rPr lang="ru-RU" dirty="0"/>
              <a:t>Причина – одни и те же промежуточные данные вычисляются по несколько раз — число операций нарастает с той же скоростью, что и числа Фибоначчи — </a:t>
            </a:r>
            <a:r>
              <a:rPr lang="ru-RU" b="1" dirty="0"/>
              <a:t>экспоненциально</a:t>
            </a:r>
            <a:r>
              <a:rPr lang="ru-RU" dirty="0"/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B6FAA8-4FB3-4FFB-9081-1731F369D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7" y="3974095"/>
            <a:ext cx="2881748" cy="2401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035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5DB64-4E53-4E6F-A2D6-9232DAA2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8655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о числах Фибоначчи (2/3)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D6D77B-E21B-423C-9999-95DFEC459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3201" y="1385454"/>
            <a:ext cx="5268473" cy="517236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ru-RU" dirty="0"/>
              <a:t>Возможное решение — сохранение уже найденных промежуточных результатов с целью их </a:t>
            </a:r>
            <a:r>
              <a:rPr lang="ru-RU" b="1" dirty="0"/>
              <a:t>повторного использования</a:t>
            </a:r>
          </a:p>
          <a:p>
            <a:pPr>
              <a:spcBef>
                <a:spcPts val="600"/>
              </a:spcBef>
            </a:pPr>
            <a:r>
              <a:rPr lang="ru-RU" dirty="0"/>
              <a:t>Если искомое значение есть в таблице, то берём его из таблицы</a:t>
            </a:r>
          </a:p>
          <a:p>
            <a:pPr>
              <a:spcBef>
                <a:spcPts val="600"/>
              </a:spcBef>
            </a:pPr>
            <a:r>
              <a:rPr lang="ru-RU" dirty="0"/>
              <a:t>Решение является корректным и эффективным по </a:t>
            </a:r>
            <a:r>
              <a:rPr lang="ru-RU" b="1" dirty="0"/>
              <a:t>времени О(</a:t>
            </a:r>
            <a:r>
              <a:rPr lang="en-US" b="1" dirty="0"/>
              <a:t>n</a:t>
            </a:r>
            <a:r>
              <a:rPr lang="ru-RU" b="1" dirty="0"/>
              <a:t>)</a:t>
            </a:r>
            <a:r>
              <a:rPr lang="ru-RU" dirty="0"/>
              <a:t>, но требует и затрат </a:t>
            </a:r>
            <a:r>
              <a:rPr lang="ru-RU" b="1" dirty="0"/>
              <a:t>памяти О(</a:t>
            </a:r>
            <a:r>
              <a:rPr lang="en-US" b="1" dirty="0"/>
              <a:t>n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pPr>
              <a:spcBef>
                <a:spcPts val="600"/>
              </a:spcBef>
            </a:pPr>
            <a:r>
              <a:rPr lang="ru-RU" dirty="0"/>
              <a:t>Решение является классическим для </a:t>
            </a:r>
            <a:r>
              <a:rPr lang="ru-RU" b="1" dirty="0"/>
              <a:t>динамического программирования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сначала решили все </a:t>
            </a:r>
            <a:r>
              <a:rPr lang="ru-RU" b="1" dirty="0"/>
              <a:t>подзадачи</a:t>
            </a:r>
            <a:r>
              <a:rPr lang="ru-RU" dirty="0"/>
              <a:t> (нашли все </a:t>
            </a:r>
            <a:r>
              <a:rPr lang="ru-RU" dirty="0" err="1"/>
              <a:t>F</a:t>
            </a:r>
            <a:r>
              <a:rPr lang="ru-RU" baseline="-25000" dirty="0" err="1"/>
              <a:t>i</a:t>
            </a:r>
            <a:r>
              <a:rPr lang="ru-RU" dirty="0"/>
              <a:t> для i &lt; n), затем</a:t>
            </a:r>
          </a:p>
          <a:p>
            <a:pPr lvl="1"/>
            <a:r>
              <a:rPr lang="ru-RU" dirty="0"/>
              <a:t>нашли </a:t>
            </a:r>
            <a:r>
              <a:rPr lang="ru-RU" b="1" dirty="0"/>
              <a:t>ответ</a:t>
            </a:r>
            <a:r>
              <a:rPr lang="ru-RU" dirty="0"/>
              <a:t> (</a:t>
            </a:r>
            <a:r>
              <a:rPr lang="ru-RU" dirty="0" err="1"/>
              <a:t>F</a:t>
            </a:r>
            <a:r>
              <a:rPr lang="ru-RU" baseline="-25000" dirty="0" err="1"/>
              <a:t>n</a:t>
            </a:r>
            <a:r>
              <a:rPr lang="ru-RU" dirty="0"/>
              <a:t> = </a:t>
            </a:r>
            <a:r>
              <a:rPr lang="ru-RU" dirty="0" err="1"/>
              <a:t>F</a:t>
            </a:r>
            <a:r>
              <a:rPr lang="ru-RU" baseline="-25000" dirty="0" err="1"/>
              <a:t>n</a:t>
            </a:r>
            <a:r>
              <a:rPr lang="ru-RU" baseline="-25000" dirty="0"/>
              <a:t>–1</a:t>
            </a:r>
            <a:r>
              <a:rPr lang="ru-RU" dirty="0"/>
              <a:t> + </a:t>
            </a:r>
            <a:r>
              <a:rPr lang="ru-RU" dirty="0" err="1"/>
              <a:t>F</a:t>
            </a:r>
            <a:r>
              <a:rPr lang="ru-RU" baseline="-25000" dirty="0" err="1"/>
              <a:t>n</a:t>
            </a:r>
            <a:r>
              <a:rPr lang="ru-RU" baseline="-25000" dirty="0"/>
              <a:t>–2</a:t>
            </a:r>
            <a:r>
              <a:rPr lang="ru-RU" dirty="0"/>
              <a:t>,где </a:t>
            </a:r>
            <a:r>
              <a:rPr lang="ru-RU" dirty="0" err="1"/>
              <a:t>F</a:t>
            </a:r>
            <a:r>
              <a:rPr lang="ru-RU" baseline="-25000" dirty="0" err="1"/>
              <a:t>n</a:t>
            </a:r>
            <a:r>
              <a:rPr lang="ru-RU" baseline="-25000" dirty="0"/>
              <a:t>–1</a:t>
            </a:r>
            <a:r>
              <a:rPr lang="ru-RU" dirty="0"/>
              <a:t> и </a:t>
            </a:r>
            <a:r>
              <a:rPr lang="ru-RU" dirty="0" err="1"/>
              <a:t>F</a:t>
            </a:r>
            <a:r>
              <a:rPr lang="ru-RU" baseline="-25000" dirty="0" err="1"/>
              <a:t>n</a:t>
            </a:r>
            <a:r>
              <a:rPr lang="ru-RU" baseline="-25000" dirty="0"/>
              <a:t>–2</a:t>
            </a:r>
            <a:r>
              <a:rPr lang="ru-RU" dirty="0"/>
              <a:t> уже найдены).</a:t>
            </a:r>
          </a:p>
          <a:p>
            <a:pPr>
              <a:spcBef>
                <a:spcPts val="600"/>
              </a:spcBef>
            </a:pPr>
            <a:r>
              <a:rPr lang="ru-RU" dirty="0"/>
              <a:t>Соответствует подходу «сверху вниз» (</a:t>
            </a:r>
            <a:r>
              <a:rPr lang="ru-RU" b="1" dirty="0"/>
              <a:t>нисходящее динамическое программирование</a:t>
            </a:r>
            <a:r>
              <a:rPr lang="ru-RU" dirty="0"/>
              <a:t>).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2C229E3B-6633-4FA2-811C-AD726EB6FC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6" y="1637290"/>
            <a:ext cx="2557893" cy="2131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F78B57-2882-413D-8FD7-86CB501EA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26" y="4242376"/>
            <a:ext cx="3190875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333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5DB64-4E53-4E6F-A2D6-9232DAA2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1856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о числах Фибоначчи (3/3)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D6D77B-E21B-423C-9999-95DFEC459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477818"/>
            <a:ext cx="7886700" cy="515389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Цепочка </a:t>
            </a:r>
            <a:r>
              <a:rPr lang="ru-RU" b="1" dirty="0"/>
              <a:t>зависимостей подзадач</a:t>
            </a:r>
            <a:r>
              <a:rPr lang="ru-RU" dirty="0"/>
              <a:t>:</a:t>
            </a:r>
          </a:p>
          <a:p>
            <a:endParaRPr lang="ru-RU" dirty="0"/>
          </a:p>
          <a:p>
            <a:endParaRPr lang="ru-RU" sz="7100" dirty="0"/>
          </a:p>
          <a:p>
            <a:r>
              <a:rPr lang="ru-RU" dirty="0"/>
              <a:t>Тогда применимо и </a:t>
            </a:r>
            <a:r>
              <a:rPr lang="ru-RU" b="1" dirty="0"/>
              <a:t>более простое решение</a:t>
            </a:r>
            <a:r>
              <a:rPr lang="ru-RU" dirty="0"/>
              <a:t>:</a:t>
            </a:r>
          </a:p>
          <a:p>
            <a:pPr marL="803275" indent="0">
              <a:buNone/>
            </a:pPr>
            <a:r>
              <a:rPr lang="en-US" dirty="0"/>
              <a:t>   </a:t>
            </a:r>
            <a:r>
              <a:rPr lang="ru-RU" dirty="0" err="1"/>
              <a:t>int</a:t>
            </a:r>
            <a:r>
              <a:rPr lang="ru-RU" dirty="0"/>
              <a:t> F(</a:t>
            </a:r>
            <a:r>
              <a:rPr lang="ru-RU" dirty="0" err="1"/>
              <a:t>int</a:t>
            </a:r>
            <a:r>
              <a:rPr lang="ru-RU" dirty="0"/>
              <a:t> n) {</a:t>
            </a:r>
          </a:p>
          <a:p>
            <a:pPr marL="803275" indent="0">
              <a:buNone/>
            </a:pPr>
            <a:r>
              <a:rPr lang="en-US" dirty="0"/>
              <a:t>      A </a:t>
            </a:r>
            <a:r>
              <a:rPr lang="ru-RU" dirty="0"/>
              <a:t>= 1;</a:t>
            </a:r>
            <a:r>
              <a:rPr lang="en-US" dirty="0"/>
              <a:t> B </a:t>
            </a:r>
            <a:r>
              <a:rPr lang="ru-RU" dirty="0"/>
              <a:t>= 1;</a:t>
            </a:r>
            <a:r>
              <a:rPr lang="en-US" dirty="0"/>
              <a:t>          //</a:t>
            </a:r>
            <a:r>
              <a:rPr lang="ru-RU" dirty="0"/>
              <a:t> F[0] и F[1]</a:t>
            </a:r>
          </a:p>
          <a:p>
            <a:pPr marL="803275" indent="0">
              <a:buNone/>
            </a:pPr>
            <a:r>
              <a:rPr lang="en-US" dirty="0"/>
              <a:t>      </a:t>
            </a:r>
            <a:r>
              <a:rPr lang="ru-RU" dirty="0" err="1"/>
              <a:t>for</a:t>
            </a:r>
            <a:r>
              <a:rPr lang="ru-RU" dirty="0"/>
              <a:t> (i = 2; i &lt; n; i++) </a:t>
            </a:r>
            <a:r>
              <a:rPr lang="en-US" dirty="0"/>
              <a:t>{t=A</a:t>
            </a:r>
            <a:r>
              <a:rPr lang="ru-RU" dirty="0"/>
              <a:t>;</a:t>
            </a:r>
            <a:r>
              <a:rPr lang="en-US" dirty="0"/>
              <a:t> A=B; B=</a:t>
            </a:r>
            <a:r>
              <a:rPr lang="en-US" dirty="0" err="1"/>
              <a:t>t+B</a:t>
            </a:r>
            <a:r>
              <a:rPr lang="en-US" dirty="0"/>
              <a:t>;}</a:t>
            </a:r>
          </a:p>
          <a:p>
            <a:pPr marL="803275" indent="0">
              <a:buNone/>
            </a:pPr>
            <a:r>
              <a:rPr lang="en-US" dirty="0"/>
              <a:t>      return B;</a:t>
            </a:r>
          </a:p>
          <a:p>
            <a:pPr marL="803275" indent="0">
              <a:buNone/>
            </a:pPr>
            <a:r>
              <a:rPr lang="en-US" dirty="0"/>
              <a:t>   }</a:t>
            </a:r>
            <a:endParaRPr lang="ru-RU" dirty="0"/>
          </a:p>
          <a:p>
            <a:r>
              <a:rPr lang="ru-RU" dirty="0"/>
              <a:t>Соответствует подходу «снизу вверх» (</a:t>
            </a:r>
            <a:r>
              <a:rPr lang="ru-RU" b="1" dirty="0"/>
              <a:t>восходящее динамическое программирование</a:t>
            </a:r>
            <a:r>
              <a:rPr lang="ru-RU" dirty="0"/>
              <a:t>).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D2C0E8F-1E0D-49B3-8188-68BA68A531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46" y="1907614"/>
            <a:ext cx="3278908" cy="1098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372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A067C-5A02-4272-98C3-2056F549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21929"/>
          </a:xfrm>
        </p:spPr>
        <p:txBody>
          <a:bodyPr>
            <a:normAutofit fontScale="90000"/>
          </a:bodyPr>
          <a:lstStyle/>
          <a:p>
            <a:r>
              <a:rPr lang="ru-RU" dirty="0"/>
              <a:t>Жадный алгоритм </a:t>
            </a:r>
            <a:br>
              <a:rPr lang="ru-RU" dirty="0"/>
            </a:br>
            <a:r>
              <a:rPr lang="ru-RU" dirty="0"/>
              <a:t>(англ. </a:t>
            </a:r>
            <a:r>
              <a:rPr lang="ru-RU" dirty="0" err="1"/>
              <a:t>Greedy</a:t>
            </a:r>
            <a:r>
              <a:rPr lang="ru-RU" dirty="0"/>
              <a:t> </a:t>
            </a:r>
            <a:r>
              <a:rPr lang="ru-RU" dirty="0" err="1"/>
              <a:t>algorithm</a:t>
            </a:r>
            <a:r>
              <a:rPr lang="ru-RU" dirty="0"/>
              <a:t>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61942A1-D292-4E83-A5A2-2E8A66A61B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398279"/>
            <a:ext cx="2149836" cy="2866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FA472148-4B1F-4EF4-9B6A-23EA3522B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4036" y="1856509"/>
            <a:ext cx="5930735" cy="463636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Это алгоритм принятия </a:t>
            </a:r>
            <a:r>
              <a:rPr lang="ru-RU" b="1" dirty="0"/>
              <a:t>локально оптимальных решений </a:t>
            </a:r>
            <a:r>
              <a:rPr lang="ru-RU" dirty="0"/>
              <a:t>на каждом этапе, допуская (в надежде), что </a:t>
            </a:r>
            <a:r>
              <a:rPr lang="ru-RU" b="1" dirty="0"/>
              <a:t>конечное решение </a:t>
            </a:r>
            <a:r>
              <a:rPr lang="ru-RU" dirty="0"/>
              <a:t>также окажется оптимальным – </a:t>
            </a:r>
            <a:r>
              <a:rPr lang="ru-RU" b="1" dirty="0"/>
              <a:t>принцип жадного выбора</a:t>
            </a:r>
          </a:p>
          <a:p>
            <a:r>
              <a:rPr lang="ru-RU" dirty="0"/>
              <a:t>Т.е. </a:t>
            </a:r>
            <a:r>
              <a:rPr lang="ru-RU" b="1" dirty="0"/>
              <a:t>возможно</a:t>
            </a:r>
            <a:r>
              <a:rPr lang="ru-RU" dirty="0"/>
              <a:t>, что сиюминутная наибольшая выгода на каждом шаге приведёт к оптимальному итоговому решению</a:t>
            </a:r>
          </a:p>
          <a:p>
            <a:r>
              <a:rPr lang="ru-RU" b="1" dirty="0"/>
              <a:t>Примеры задач </a:t>
            </a:r>
            <a:r>
              <a:rPr lang="ru-RU" dirty="0"/>
              <a:t>с жадными решениями:</a:t>
            </a:r>
          </a:p>
          <a:p>
            <a:pPr lvl="1"/>
            <a:r>
              <a:rPr lang="ru-RU" dirty="0"/>
              <a:t>Размен монет  →</a:t>
            </a:r>
          </a:p>
          <a:p>
            <a:pPr lvl="1"/>
            <a:r>
              <a:rPr lang="ru-RU" dirty="0"/>
              <a:t>Выбор заявок (при составлении расписания)</a:t>
            </a:r>
          </a:p>
          <a:p>
            <a:pPr lvl="1"/>
            <a:r>
              <a:rPr lang="ru-RU" dirty="0"/>
              <a:t>Алгоритм </a:t>
            </a:r>
            <a:r>
              <a:rPr lang="ru-RU" dirty="0" err="1"/>
              <a:t>Дейкстры</a:t>
            </a:r>
            <a:endParaRPr lang="ru-RU" dirty="0"/>
          </a:p>
          <a:p>
            <a:pPr lvl="1"/>
            <a:r>
              <a:rPr lang="ru-RU" dirty="0"/>
              <a:t>Алгоритмы </a:t>
            </a:r>
            <a:r>
              <a:rPr lang="ru-RU" dirty="0" err="1"/>
              <a:t>Крускала</a:t>
            </a:r>
            <a:r>
              <a:rPr lang="ru-RU" dirty="0"/>
              <a:t> и Прима</a:t>
            </a:r>
          </a:p>
          <a:p>
            <a:pPr lvl="1"/>
            <a:r>
              <a:rPr lang="ru-RU" dirty="0"/>
              <a:t>Алгоритм Хаффмана.</a:t>
            </a:r>
          </a:p>
        </p:txBody>
      </p:sp>
    </p:spTree>
    <p:extLst>
      <p:ext uri="{BB962C8B-B14F-4D97-AF65-F5344CB8AC3E}">
        <p14:creationId xmlns:p14="http://schemas.microsoft.com/office/powerpoint/2010/main" val="3893144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1DC4B-41F2-4E23-B97B-290E5DB9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Жадные алгоритмы, не дающие оптимальных решений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EA4440D-D652-4240-B4F1-8D455C2E4D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71" y="2294044"/>
            <a:ext cx="2056889" cy="2920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C8FFB29-646D-4AD1-A2B9-0019209A0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9127" y="2087417"/>
            <a:ext cx="4876223" cy="408954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Для ряда задач </a:t>
            </a:r>
            <a:r>
              <a:rPr lang="ru-RU" b="1" dirty="0"/>
              <a:t>класса NP</a:t>
            </a:r>
            <a:r>
              <a:rPr lang="ru-RU" dirty="0"/>
              <a:t>, жадные алгоритмы не дают оптимального решения:</a:t>
            </a:r>
          </a:p>
          <a:p>
            <a:r>
              <a:rPr lang="ru-RU" dirty="0"/>
              <a:t>задача коммивояжера;</a:t>
            </a:r>
          </a:p>
          <a:p>
            <a:r>
              <a:rPr lang="ru-RU" dirty="0"/>
              <a:t>задача минимальной раскраски графа;</a:t>
            </a:r>
          </a:p>
          <a:p>
            <a:r>
              <a:rPr lang="ru-RU" dirty="0"/>
              <a:t>задача разбиения графа на подграфы;</a:t>
            </a:r>
          </a:p>
          <a:p>
            <a:r>
              <a:rPr lang="ru-RU" dirty="0"/>
              <a:t>задача выделения максимальной клики;</a:t>
            </a:r>
          </a:p>
          <a:p>
            <a:r>
              <a:rPr lang="ru-RU" dirty="0"/>
              <a:t>задачи, связанные с составлением расписаний.</a:t>
            </a:r>
          </a:p>
        </p:txBody>
      </p:sp>
    </p:spTree>
    <p:extLst>
      <p:ext uri="{BB962C8B-B14F-4D97-AF65-F5344CB8AC3E}">
        <p14:creationId xmlns:p14="http://schemas.microsoft.com/office/powerpoint/2010/main" val="1945918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10616D-3BB7-4D74-903B-24DE9271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025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жадных алгоритмов (1/2)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A69757F-5679-46FA-A118-F0C7900EE0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" y="2294553"/>
            <a:ext cx="1818357" cy="1778683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129EA654-E93F-470B-912E-4C9C30ABD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35201" y="1422400"/>
            <a:ext cx="6530108" cy="5153891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ru-RU" dirty="0"/>
              <a:t>А. </a:t>
            </a:r>
            <a:r>
              <a:rPr lang="ru-RU" b="1" dirty="0"/>
              <a:t>Размен монет</a:t>
            </a:r>
          </a:p>
          <a:p>
            <a:pPr>
              <a:spcBef>
                <a:spcPts val="600"/>
              </a:spcBef>
            </a:pPr>
            <a:r>
              <a:rPr lang="ru-RU" b="1" dirty="0"/>
              <a:t>Монетная система </a:t>
            </a:r>
            <a:r>
              <a:rPr lang="ru-RU" dirty="0"/>
              <a:t>состоит из монет различного достоинства</a:t>
            </a:r>
          </a:p>
          <a:p>
            <a:pPr>
              <a:spcBef>
                <a:spcPts val="600"/>
              </a:spcBef>
            </a:pPr>
            <a:r>
              <a:rPr lang="ru-RU" dirty="0"/>
              <a:t>Требуется </a:t>
            </a:r>
            <a:r>
              <a:rPr lang="ru-RU" b="1" dirty="0"/>
              <a:t>выдать сумму наименьшим </a:t>
            </a:r>
            <a:r>
              <a:rPr lang="ru-RU" dirty="0"/>
              <a:t>возможным </a:t>
            </a:r>
            <a:r>
              <a:rPr lang="ru-RU" b="1" dirty="0"/>
              <a:t>количеством монет</a:t>
            </a:r>
          </a:p>
          <a:p>
            <a:pPr>
              <a:spcBef>
                <a:spcPts val="600"/>
              </a:spcBef>
            </a:pPr>
            <a:r>
              <a:rPr lang="ru-RU" dirty="0"/>
              <a:t>Сначала берётся наибольшее количество монет </a:t>
            </a:r>
            <a:r>
              <a:rPr lang="ru-RU" b="1" dirty="0"/>
              <a:t>наивысшего достоинства</a:t>
            </a:r>
            <a:r>
              <a:rPr lang="ru-RU" dirty="0"/>
              <a:t>, затем </a:t>
            </a:r>
            <a:r>
              <a:rPr lang="ru-RU" b="1" dirty="0"/>
              <a:t>меньшего номинала</a:t>
            </a:r>
            <a:r>
              <a:rPr lang="ru-RU" dirty="0"/>
              <a:t> и т.д.</a:t>
            </a:r>
          </a:p>
          <a:p>
            <a:pPr>
              <a:spcBef>
                <a:spcPts val="600"/>
              </a:spcBef>
            </a:pPr>
            <a:r>
              <a:rPr lang="ru-RU" dirty="0"/>
              <a:t>Оптимальное решение достигается только для </a:t>
            </a:r>
            <a:r>
              <a:rPr lang="ru-RU" b="1" dirty="0"/>
              <a:t>канонических монетных систем </a:t>
            </a:r>
            <a:r>
              <a:rPr lang="ru-RU" dirty="0"/>
              <a:t>(1, 5, 10, …)</a:t>
            </a:r>
            <a:endParaRPr lang="ru-RU" b="1" dirty="0"/>
          </a:p>
          <a:p>
            <a:pPr>
              <a:spcBef>
                <a:spcPts val="600"/>
              </a:spcBef>
            </a:pPr>
            <a:r>
              <a:rPr lang="ru-RU" dirty="0"/>
              <a:t>Неканонические системы могут дать неоптимальное решение:</a:t>
            </a:r>
          </a:p>
          <a:p>
            <a:pPr>
              <a:spcBef>
                <a:spcPts val="600"/>
              </a:spcBef>
            </a:pPr>
            <a:r>
              <a:rPr lang="ru-RU" dirty="0"/>
              <a:t>Например, сумма 24 по 1, 5 и 7:</a:t>
            </a:r>
          </a:p>
          <a:p>
            <a:pPr lvl="1"/>
            <a:r>
              <a:rPr lang="ru-RU" b="1" dirty="0"/>
              <a:t>Жадный алгоритм</a:t>
            </a:r>
            <a:r>
              <a:rPr lang="ru-RU" dirty="0"/>
              <a:t>: 7  — 3 шт., 1 — 3 шт.,</a:t>
            </a:r>
          </a:p>
          <a:p>
            <a:pPr lvl="1"/>
            <a:r>
              <a:rPr lang="ru-RU" b="1" dirty="0"/>
              <a:t>Правильное решение</a:t>
            </a:r>
            <a:r>
              <a:rPr lang="ru-RU" dirty="0"/>
              <a:t>: 7  — 2 шт., 5 — 2 шт.</a:t>
            </a:r>
          </a:p>
        </p:txBody>
      </p:sp>
    </p:spTree>
    <p:extLst>
      <p:ext uri="{BB962C8B-B14F-4D97-AF65-F5344CB8AC3E}">
        <p14:creationId xmlns:p14="http://schemas.microsoft.com/office/powerpoint/2010/main" val="50341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53812"/>
            <a:ext cx="7886700" cy="1325563"/>
          </a:xfrm>
        </p:spPr>
        <p:txBody>
          <a:bodyPr/>
          <a:lstStyle/>
          <a:p>
            <a:r>
              <a:rPr lang="ru-RU" dirty="0"/>
              <a:t>Алгоритм Шеннона-</a:t>
            </a:r>
            <a:r>
              <a:rPr lang="ru-RU" dirty="0" err="1"/>
              <a:t>Фано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8" y="2383981"/>
            <a:ext cx="3358134" cy="200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49624" y="1579375"/>
            <a:ext cx="5047488" cy="4956999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Алгоритм </a:t>
            </a:r>
            <a:r>
              <a:rPr lang="ru-RU" b="1" dirty="0"/>
              <a:t>префиксного неоднородного </a:t>
            </a:r>
            <a:r>
              <a:rPr lang="ru-RU" dirty="0"/>
              <a:t>кодирования</a:t>
            </a:r>
          </a:p>
          <a:p>
            <a:r>
              <a:rPr lang="ru-RU" dirty="0"/>
              <a:t>1948 – Клод Шеннон, позже Роберт </a:t>
            </a:r>
            <a:r>
              <a:rPr lang="ru-RU" dirty="0" err="1"/>
              <a:t>Фано</a:t>
            </a:r>
            <a:endParaRPr lang="ru-RU" dirty="0"/>
          </a:p>
          <a:p>
            <a:r>
              <a:rPr lang="ru-RU" dirty="0"/>
              <a:t>Избыточность – в </a:t>
            </a:r>
            <a:r>
              <a:rPr lang="ru-RU" b="1" dirty="0"/>
              <a:t>неоднородности распределения частот </a:t>
            </a:r>
            <a:r>
              <a:rPr lang="ru-RU" dirty="0"/>
              <a:t>символов его (первичного) алфавита</a:t>
            </a:r>
          </a:p>
          <a:p>
            <a:r>
              <a:rPr lang="ru-RU" dirty="0"/>
              <a:t>Коды более частых символов заменяются короткими двоичными последовательностями, коды более редких — более длинными</a:t>
            </a:r>
          </a:p>
          <a:p>
            <a:r>
              <a:rPr lang="ru-RU" dirty="0"/>
              <a:t>Коды </a:t>
            </a:r>
            <a:r>
              <a:rPr lang="ru-RU" b="1" dirty="0"/>
              <a:t>префиксные</a:t>
            </a:r>
            <a:r>
              <a:rPr lang="ru-RU" dirty="0"/>
              <a:t> – никакое кодовое слово не является префиксом любого другого, что позволяет </a:t>
            </a:r>
            <a:r>
              <a:rPr lang="ru-RU" b="1" dirty="0"/>
              <a:t>однозначно декодировать </a:t>
            </a:r>
            <a:r>
              <a:rPr lang="ru-RU" dirty="0"/>
              <a:t>любую последовательность кодовых слов.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221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435D1-31F6-4F7A-81CC-77738D02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29565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жадных алгоритмов (2/2)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4EC31A-D03A-4E27-86C7-9A32CB34F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7927" y="1588655"/>
            <a:ext cx="5689600" cy="5043054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/>
              <a:t>Алгоритм </a:t>
            </a:r>
            <a:r>
              <a:rPr lang="ru-RU" b="1" dirty="0" err="1"/>
              <a:t>Дейкстры</a:t>
            </a:r>
            <a:r>
              <a:rPr lang="ru-RU" b="1" dirty="0"/>
              <a:t> </a:t>
            </a:r>
            <a:r>
              <a:rPr lang="ru-RU" dirty="0"/>
              <a:t>вычисления кратчайших путей из вершины в графе:</a:t>
            </a:r>
          </a:p>
          <a:p>
            <a:pPr lvl="1"/>
            <a:r>
              <a:rPr lang="ru-RU" dirty="0"/>
              <a:t>На каждом шаге алгоритм посещает очередную вершину и стремится уменьшить известные расстояния (метки)</a:t>
            </a:r>
          </a:p>
          <a:p>
            <a:r>
              <a:rPr lang="ru-RU" b="1" dirty="0"/>
              <a:t>Алгоритм </a:t>
            </a:r>
            <a:r>
              <a:rPr lang="ru-RU" b="1" dirty="0" err="1"/>
              <a:t>Крускала</a:t>
            </a:r>
            <a:r>
              <a:rPr lang="ru-RU" b="1" dirty="0"/>
              <a:t> </a:t>
            </a:r>
            <a:r>
              <a:rPr lang="ru-RU" dirty="0"/>
              <a:t>построения минимального </a:t>
            </a:r>
            <a:r>
              <a:rPr lang="ru-RU" dirty="0" err="1"/>
              <a:t>остовного</a:t>
            </a:r>
            <a:r>
              <a:rPr lang="ru-RU" dirty="0"/>
              <a:t> дерева:</a:t>
            </a:r>
          </a:p>
          <a:p>
            <a:pPr lvl="1"/>
            <a:r>
              <a:rPr lang="ru-RU" dirty="0"/>
              <a:t>На каждом шаге выбирается ребро наименьшего веса (не приводящее к появлению цикла) и добавляется к уже имеющемуся множеству</a:t>
            </a:r>
          </a:p>
          <a:p>
            <a:r>
              <a:rPr lang="ru-RU" b="1" dirty="0"/>
              <a:t>Алгоритм Хаффмана </a:t>
            </a:r>
            <a:r>
              <a:rPr lang="ru-RU" dirty="0"/>
              <a:t>оптимального префиксного кодирования:</a:t>
            </a:r>
          </a:p>
          <a:p>
            <a:pPr lvl="1"/>
            <a:r>
              <a:rPr lang="ru-RU" dirty="0"/>
              <a:t>На каждом шаге построения </a:t>
            </a:r>
            <a:r>
              <a:rPr lang="en-US" dirty="0"/>
              <a:t>H-</a:t>
            </a:r>
            <a:r>
              <a:rPr lang="ru-RU" dirty="0"/>
              <a:t>дерева выбирается пара символов с наименьшей вероятностью, что приводит к оптимальности длины кодов.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B7397E8-2369-46E0-9C6A-DEC67A52CA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1" y="2585372"/>
            <a:ext cx="2273836" cy="1834228"/>
          </a:xfrm>
        </p:spPr>
      </p:pic>
    </p:spTree>
    <p:extLst>
      <p:ext uri="{BB962C8B-B14F-4D97-AF65-F5344CB8AC3E}">
        <p14:creationId xmlns:p14="http://schemas.microsoft.com/office/powerpoint/2010/main" val="799147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804BA-6108-47E4-8857-2C23247F5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3383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с возвратом </a:t>
            </a:r>
            <a:br>
              <a:rPr lang="ru-RU" dirty="0"/>
            </a:br>
            <a:r>
              <a:rPr lang="ru-RU" dirty="0"/>
              <a:t>(англ. </a:t>
            </a:r>
            <a:r>
              <a:rPr lang="en-US" dirty="0"/>
              <a:t>backtracking</a:t>
            </a:r>
            <a:r>
              <a:rPr lang="ru-RU" dirty="0"/>
              <a:t>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0602B56-EB2E-4B56-8734-7ACAECCC1C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" y="2695178"/>
            <a:ext cx="2261704" cy="2021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AB90BA47-CE5B-4650-BCDA-A22594B59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1538" y="1717964"/>
            <a:ext cx="5983771" cy="4839854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Термин введен в 1950 году американским математиком Дерриком Генри </a:t>
            </a:r>
            <a:r>
              <a:rPr lang="ru-RU" dirty="0" err="1"/>
              <a:t>Лемером</a:t>
            </a:r>
            <a:endParaRPr lang="ru-RU" dirty="0"/>
          </a:p>
          <a:p>
            <a:r>
              <a:rPr lang="ru-RU" b="1" dirty="0"/>
              <a:t>Общий метод </a:t>
            </a:r>
            <a:r>
              <a:rPr lang="ru-RU" dirty="0"/>
              <a:t>нахождения решений задачи, в которой требуется </a:t>
            </a:r>
            <a:r>
              <a:rPr lang="ru-RU" b="1" dirty="0"/>
              <a:t>полный перебор</a:t>
            </a:r>
            <a:r>
              <a:rPr lang="ru-RU" dirty="0"/>
              <a:t> всех возможных вариантов в некотором множестве</a:t>
            </a:r>
          </a:p>
          <a:p>
            <a:r>
              <a:rPr lang="ru-RU" dirty="0"/>
              <a:t>Позволяет </a:t>
            </a:r>
            <a:r>
              <a:rPr lang="ru-RU" b="1" dirty="0"/>
              <a:t>отвечать на вопросы </a:t>
            </a:r>
            <a:r>
              <a:rPr lang="ru-RU" dirty="0"/>
              <a:t>типа: «Перечислите все возможные варианты…», «Сколько существует способов…», «Есть ли способ…» и т.п.</a:t>
            </a:r>
          </a:p>
          <a:p>
            <a:r>
              <a:rPr lang="ru-RU" dirty="0"/>
              <a:t>Незначительные </a:t>
            </a:r>
            <a:r>
              <a:rPr lang="ru-RU" b="1" dirty="0"/>
              <a:t>модификации метода</a:t>
            </a:r>
            <a:r>
              <a:rPr lang="ru-RU" dirty="0"/>
              <a:t>:</a:t>
            </a:r>
          </a:p>
          <a:p>
            <a:pPr lvl="1"/>
            <a:r>
              <a:rPr lang="ru-RU" b="1" dirty="0"/>
              <a:t>метод ветвей и границ</a:t>
            </a:r>
            <a:r>
              <a:rPr lang="ru-RU" dirty="0"/>
              <a:t>, </a:t>
            </a:r>
          </a:p>
          <a:p>
            <a:pPr lvl="1"/>
            <a:r>
              <a:rPr lang="ru-RU" dirty="0"/>
              <a:t>поиск в глубину, </a:t>
            </a:r>
          </a:p>
          <a:p>
            <a:pPr lvl="1"/>
            <a:r>
              <a:rPr lang="ru-RU" dirty="0"/>
              <a:t>метод проб и ошибок.</a:t>
            </a:r>
          </a:p>
        </p:txBody>
      </p:sp>
    </p:spTree>
    <p:extLst>
      <p:ext uri="{BB962C8B-B14F-4D97-AF65-F5344CB8AC3E}">
        <p14:creationId xmlns:p14="http://schemas.microsoft.com/office/powerpoint/2010/main" val="4111899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434F6-0620-490A-BC82-780A0BAF9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метода поиска с возвратом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5FF97C-A51E-4D47-A2E5-784FA3118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6982" y="1825624"/>
            <a:ext cx="4608368" cy="4732193"/>
          </a:xfrm>
        </p:spPr>
        <p:txBody>
          <a:bodyPr>
            <a:normAutofit fontScale="92500" lnSpcReduction="20000"/>
          </a:bodyPr>
          <a:lstStyle/>
          <a:p>
            <a:r>
              <a:rPr lang="ru-RU" u="sng" dirty="0"/>
              <a:t>Аналогия</a:t>
            </a:r>
            <a:r>
              <a:rPr lang="ru-RU" dirty="0"/>
              <a:t> – обход </a:t>
            </a:r>
            <a:r>
              <a:rPr lang="ru-RU" b="1" dirty="0"/>
              <a:t>лабиринта</a:t>
            </a:r>
            <a:r>
              <a:rPr lang="ru-RU" dirty="0"/>
              <a:t>: </a:t>
            </a:r>
            <a:r>
              <a:rPr lang="ru-RU" b="1" dirty="0"/>
              <a:t>идём влево </a:t>
            </a:r>
            <a:r>
              <a:rPr lang="ru-RU" dirty="0"/>
              <a:t>пока не найдём выход или не упрёмся в </a:t>
            </a:r>
            <a:r>
              <a:rPr lang="ru-RU" b="1" dirty="0"/>
              <a:t>тупик</a:t>
            </a:r>
            <a:r>
              <a:rPr lang="ru-RU" dirty="0"/>
              <a:t>, в последнем случае </a:t>
            </a:r>
            <a:r>
              <a:rPr lang="ru-RU" b="1" dirty="0"/>
              <a:t>возвращаемся</a:t>
            </a:r>
            <a:r>
              <a:rPr lang="ru-RU" dirty="0"/>
              <a:t> к последней развилке и </a:t>
            </a:r>
            <a:r>
              <a:rPr lang="ru-RU" b="1" dirty="0"/>
              <a:t>идём вправо </a:t>
            </a:r>
            <a:r>
              <a:rPr lang="ru-RU" dirty="0"/>
              <a:t>и далее рекурсивно</a:t>
            </a:r>
          </a:p>
          <a:p>
            <a:r>
              <a:rPr lang="ru-RU" dirty="0"/>
              <a:t>Т.е. </a:t>
            </a:r>
            <a:r>
              <a:rPr lang="ru-RU" b="1" dirty="0"/>
              <a:t>приняв решение </a:t>
            </a:r>
            <a:r>
              <a:rPr lang="ru-RU" dirty="0"/>
              <a:t>и совершив несколько действий, можно прийти к выводу, что решение было </a:t>
            </a:r>
            <a:r>
              <a:rPr lang="ru-RU" b="1" dirty="0"/>
              <a:t>неправильным</a:t>
            </a:r>
            <a:r>
              <a:rPr lang="ru-RU" dirty="0"/>
              <a:t>. Тогда придётся </a:t>
            </a:r>
            <a:r>
              <a:rPr lang="ru-RU" b="1" dirty="0"/>
              <a:t>вернуться</a:t>
            </a:r>
            <a:r>
              <a:rPr lang="ru-RU" dirty="0"/>
              <a:t> в точку принятия решения и выбрать </a:t>
            </a:r>
            <a:r>
              <a:rPr lang="ru-RU" b="1" dirty="0"/>
              <a:t>альтернативный путь</a:t>
            </a:r>
            <a:r>
              <a:rPr lang="ru-RU" dirty="0"/>
              <a:t>.</a:t>
            </a:r>
          </a:p>
        </p:txBody>
      </p:sp>
      <p:pic>
        <p:nvPicPr>
          <p:cNvPr id="7" name="Объект 9">
            <a:extLst>
              <a:ext uri="{FF2B5EF4-FFF2-40B4-BE49-F238E27FC236}">
                <a16:creationId xmlns:a16="http://schemas.microsoft.com/office/drawing/2014/main" id="{786A9617-69C2-46BD-A7B7-CBC1D67A18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78" y="2315634"/>
            <a:ext cx="2548659" cy="2768271"/>
          </a:xfrm>
        </p:spPr>
      </p:pic>
    </p:spTree>
    <p:extLst>
      <p:ext uri="{BB962C8B-B14F-4D97-AF65-F5344CB8AC3E}">
        <p14:creationId xmlns:p14="http://schemas.microsoft.com/office/powerpoint/2010/main" val="367364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81204-8309-4809-BE13-6E71C4E3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2692"/>
          </a:xfrm>
        </p:spPr>
        <p:txBody>
          <a:bodyPr>
            <a:normAutofit fontScale="90000"/>
          </a:bodyPr>
          <a:lstStyle/>
          <a:p>
            <a:r>
              <a:rPr lang="ru-RU" dirty="0"/>
              <a:t>Описание метода поиска с возвратом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17F705-CB82-43DC-BE4D-4CDAAA723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51564" y="1668607"/>
            <a:ext cx="4876799" cy="466724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Решение задачи сводится к последовательному расширению </a:t>
            </a:r>
            <a:r>
              <a:rPr lang="ru-RU" b="1" dirty="0"/>
              <a:t>частичного решения</a:t>
            </a:r>
          </a:p>
          <a:p>
            <a:r>
              <a:rPr lang="ru-RU" dirty="0"/>
              <a:t>Если на очередном шаге </a:t>
            </a:r>
            <a:r>
              <a:rPr lang="ru-RU" b="1" dirty="0"/>
              <a:t>расширение</a:t>
            </a:r>
            <a:r>
              <a:rPr lang="ru-RU" dirty="0"/>
              <a:t> провести не удаётся, то возвращаются </a:t>
            </a:r>
            <a:r>
              <a:rPr lang="ru-RU" b="1" dirty="0"/>
              <a:t>к более короткому частичному решению </a:t>
            </a:r>
            <a:r>
              <a:rPr lang="ru-RU" dirty="0"/>
              <a:t>и продолжают поиск дальше</a:t>
            </a:r>
          </a:p>
          <a:p>
            <a:r>
              <a:rPr lang="ru-RU" dirty="0"/>
              <a:t>Данный алгоритм позволяет </a:t>
            </a:r>
            <a:r>
              <a:rPr lang="ru-RU" b="1" dirty="0"/>
              <a:t>найти все решения </a:t>
            </a:r>
            <a:r>
              <a:rPr lang="ru-RU" dirty="0"/>
              <a:t>поставленной задачи, если они существуют</a:t>
            </a:r>
          </a:p>
          <a:p>
            <a:r>
              <a:rPr lang="ru-RU" dirty="0"/>
              <a:t>Для ускорения метода стараются как можно раньше </a:t>
            </a:r>
            <a:r>
              <a:rPr lang="ru-RU" b="1" dirty="0"/>
              <a:t>выявлять заведомо неподходящие </a:t>
            </a:r>
            <a:r>
              <a:rPr lang="ru-RU" dirty="0"/>
              <a:t>варианты:</a:t>
            </a:r>
          </a:p>
          <a:p>
            <a:r>
              <a:rPr lang="ru-RU" dirty="0"/>
              <a:t>Зачастую это позволяет значительно уменьшить время нахождения решения. 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E5E41D87-BB62-44E8-9BEC-F44115DF5D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2552050"/>
            <a:ext cx="3337502" cy="25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558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49D21-1C1D-4002-93C2-AF7CC047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Рекурсивная схема реализации метода поиска с возвратом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275B21A-7CED-4E40-9ADA-383F8BFEF4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86" y="2912053"/>
            <a:ext cx="1902114" cy="1902114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33FAE16-9B07-43C1-BB06-7F2D651CA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5164" y="2152073"/>
            <a:ext cx="5070186" cy="424872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u="sng" dirty="0"/>
              <a:t>Составные части метода</a:t>
            </a:r>
            <a:r>
              <a:rPr lang="ru-RU" dirty="0"/>
              <a:t>:</a:t>
            </a:r>
          </a:p>
          <a:p>
            <a:r>
              <a:rPr lang="ru-RU" b="1" dirty="0"/>
              <a:t>Рекурсивная функция</a:t>
            </a:r>
            <a:r>
              <a:rPr lang="ru-RU" dirty="0"/>
              <a:t>, получающая набор решений </a:t>
            </a:r>
            <a:r>
              <a:rPr lang="en-US" dirty="0"/>
              <a:t>n</a:t>
            </a:r>
            <a:r>
              <a:rPr lang="ru-RU" dirty="0"/>
              <a:t>, который может быть незавершённым</a:t>
            </a:r>
          </a:p>
          <a:p>
            <a:r>
              <a:rPr lang="ru-RU" b="1" dirty="0"/>
              <a:t>Мутация</a:t>
            </a:r>
            <a:r>
              <a:rPr lang="ru-RU" dirty="0"/>
              <a:t> – дополнение к набору из </a:t>
            </a:r>
            <a:r>
              <a:rPr lang="en-US" dirty="0"/>
              <a:t>n</a:t>
            </a:r>
            <a:r>
              <a:rPr lang="ru-RU" dirty="0"/>
              <a:t> решений</a:t>
            </a:r>
          </a:p>
          <a:p>
            <a:r>
              <a:rPr lang="ru-RU" b="1" dirty="0"/>
              <a:t>Проверка решения </a:t>
            </a:r>
            <a:r>
              <a:rPr lang="ru-RU" dirty="0"/>
              <a:t>на </a:t>
            </a:r>
            <a:r>
              <a:rPr lang="ru-RU" b="1" dirty="0"/>
              <a:t>завершенность</a:t>
            </a:r>
            <a:r>
              <a:rPr lang="ru-RU" dirty="0"/>
              <a:t> (завершение мутаций набора решений – полноценно ли данное решение?) и </a:t>
            </a:r>
            <a:r>
              <a:rPr lang="ru-RU" b="1" dirty="0"/>
              <a:t>верность</a:t>
            </a:r>
            <a:r>
              <a:rPr lang="ru-RU" dirty="0"/>
              <a:t> (является ли решение приемлемым на данном наборе значений?).</a:t>
            </a:r>
          </a:p>
        </p:txBody>
      </p:sp>
    </p:spTree>
    <p:extLst>
      <p:ext uri="{BB962C8B-B14F-4D97-AF65-F5344CB8AC3E}">
        <p14:creationId xmlns:p14="http://schemas.microsoft.com/office/powerpoint/2010/main" val="3225278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6082A-547D-4871-86B3-8CBFFA0A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49638"/>
          </a:xfrm>
        </p:spPr>
        <p:txBody>
          <a:bodyPr>
            <a:normAutofit fontScale="90000"/>
          </a:bodyPr>
          <a:lstStyle/>
          <a:p>
            <a:r>
              <a:rPr lang="ru-RU" dirty="0"/>
              <a:t>Использование метода поиска с возвратом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32A94F-9AC1-4A8D-B967-B015E93B7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4518" y="1810326"/>
            <a:ext cx="6106209" cy="468254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Классический пример использования – </a:t>
            </a:r>
            <a:r>
              <a:rPr lang="ru-RU" b="1" dirty="0"/>
              <a:t>задача о восьми ферзях</a:t>
            </a:r>
            <a:r>
              <a:rPr lang="ru-RU" dirty="0"/>
              <a:t> (расставить на стандартной 64-клеточной шахматной доске 8 ферзей так, чтобы ни один из них не находился под боем другого)   →</a:t>
            </a:r>
          </a:p>
          <a:p>
            <a:r>
              <a:rPr lang="ru-RU" dirty="0"/>
              <a:t>Задача о </a:t>
            </a:r>
            <a:r>
              <a:rPr lang="ru-RU" b="1" dirty="0"/>
              <a:t>ходе коня </a:t>
            </a:r>
            <a:r>
              <a:rPr lang="ru-RU" dirty="0"/>
              <a:t>(полный обход доски)</a:t>
            </a:r>
          </a:p>
          <a:p>
            <a:r>
              <a:rPr lang="ru-RU" dirty="0"/>
              <a:t>Задача о </a:t>
            </a:r>
            <a:r>
              <a:rPr lang="ru-RU" b="1" dirty="0"/>
              <a:t>лабиринте</a:t>
            </a:r>
            <a:r>
              <a:rPr lang="ru-RU" dirty="0"/>
              <a:t> (маршрут из клетки в клетку)</a:t>
            </a:r>
          </a:p>
          <a:p>
            <a:r>
              <a:rPr lang="ru-RU" dirty="0"/>
              <a:t>Метод позволяет решать множество других </a:t>
            </a:r>
            <a:r>
              <a:rPr lang="ru-RU" b="1" dirty="0"/>
              <a:t>переборных задач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получить все подмножества, размещения, перестановки, сочетания данного множества</a:t>
            </a:r>
          </a:p>
          <a:p>
            <a:r>
              <a:rPr lang="ru-RU" dirty="0"/>
              <a:t>Метод является </a:t>
            </a:r>
            <a:r>
              <a:rPr lang="ru-RU" b="1" dirty="0"/>
              <a:t>универсальным</a:t>
            </a:r>
            <a:r>
              <a:rPr lang="ru-RU" dirty="0"/>
              <a:t>, однако </a:t>
            </a:r>
            <a:r>
              <a:rPr lang="ru-RU" b="1" dirty="0"/>
              <a:t>время</a:t>
            </a:r>
            <a:r>
              <a:rPr lang="ru-RU" dirty="0"/>
              <a:t> нахождения решения может быть </a:t>
            </a:r>
            <a:r>
              <a:rPr lang="ru-RU" b="1" dirty="0"/>
              <a:t>очень велико </a:t>
            </a:r>
            <a:r>
              <a:rPr lang="ru-RU" dirty="0"/>
              <a:t>(экспоненциальное) даже на небольшом количестве исходных данных (годы и века)</a:t>
            </a:r>
          </a:p>
          <a:p>
            <a:r>
              <a:rPr lang="ru-RU" dirty="0"/>
              <a:t>Поэтому при проектировании таких алгоритмов нужно теоретически оценивать время их работы на конкретных данных.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7BAFA90-EBDA-408B-B1D9-9098D5A140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0" y="2164123"/>
            <a:ext cx="2223150" cy="222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141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6082A-547D-4871-86B3-8CBFFA0A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49638"/>
          </a:xfrm>
        </p:spPr>
        <p:txBody>
          <a:bodyPr>
            <a:normAutofit/>
          </a:bodyPr>
          <a:lstStyle/>
          <a:p>
            <a:r>
              <a:rPr lang="ru-RU" dirty="0"/>
              <a:t>Задача о 8 ферзях (1/2)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BB37B8A-9CC5-4FB9-BC8C-8F9FE0285A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3" y="2168191"/>
            <a:ext cx="2514649" cy="2348391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6532A94F-9AC1-4A8D-B967-B015E93B7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94182" y="1810326"/>
            <a:ext cx="5532005" cy="4682547"/>
          </a:xfrm>
        </p:spPr>
        <p:txBody>
          <a:bodyPr>
            <a:normAutofit fontScale="77500" lnSpcReduction="20000"/>
          </a:bodyPr>
          <a:lstStyle/>
          <a:p>
            <a:pPr marL="360363" indent="-360363">
              <a:buFont typeface="+mj-lt"/>
              <a:buAutoNum type="arabicPeriod"/>
            </a:pPr>
            <a:r>
              <a:rPr lang="ru-RU" b="1" dirty="0"/>
              <a:t>Можно ли расставить </a:t>
            </a:r>
            <a:r>
              <a:rPr lang="ru-RU" dirty="0"/>
              <a:t>на стандартной 64-клеточной шахматной доске 8 ферзей так, чтобы ни один из них не находился под боем другого</a:t>
            </a:r>
          </a:p>
          <a:p>
            <a:pPr marL="360363" indent="-360363">
              <a:buFont typeface="+mj-lt"/>
              <a:buAutoNum type="arabicPeriod"/>
            </a:pPr>
            <a:r>
              <a:rPr lang="ru-RU" b="1" dirty="0"/>
              <a:t>Сколько</a:t>
            </a:r>
            <a:r>
              <a:rPr lang="ru-RU" dirty="0"/>
              <a:t> таких расстановок существует?</a:t>
            </a:r>
          </a:p>
          <a:p>
            <a:r>
              <a:rPr lang="ru-RU" dirty="0"/>
              <a:t>Решение </a:t>
            </a:r>
            <a:r>
              <a:rPr lang="ru-RU" b="1" dirty="0"/>
              <a:t>грубой силой</a:t>
            </a:r>
            <a:r>
              <a:rPr lang="ru-RU" dirty="0"/>
              <a:t>: перебрать каждую комбинацию 8 ферзей в каждой из 64 точек и выбрать возможные варианты</a:t>
            </a:r>
          </a:p>
          <a:p>
            <a:r>
              <a:rPr lang="ru-RU" dirty="0"/>
              <a:t>Всего комбинаций 8 ферзей на поле 64 клеток без учета боя 4 426 165 368</a:t>
            </a:r>
          </a:p>
          <a:p>
            <a:pPr marL="0" indent="0">
              <a:buNone/>
            </a:pPr>
            <a:r>
              <a:rPr lang="ru-RU" u="sng" dirty="0"/>
              <a:t>Улучшение</a:t>
            </a:r>
            <a:r>
              <a:rPr lang="ru-RU" dirty="0"/>
              <a:t>:</a:t>
            </a:r>
          </a:p>
          <a:p>
            <a:r>
              <a:rPr lang="ru-RU" dirty="0"/>
              <a:t>Не располагать более 1 ферзя на одной диагонали (сократится до 2056 узлов в дереве решений).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1387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6082A-547D-4871-86B3-8CBFFA0A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49638"/>
          </a:xfrm>
        </p:spPr>
        <p:txBody>
          <a:bodyPr>
            <a:normAutofit/>
          </a:bodyPr>
          <a:lstStyle/>
          <a:p>
            <a:r>
              <a:rPr lang="ru-RU" dirty="0"/>
              <a:t>Задача о 8 ферзях (2/2)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BB37B8A-9CC5-4FB9-BC8C-8F9FE0285A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3" y="2168191"/>
            <a:ext cx="2514649" cy="2348391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6532A94F-9AC1-4A8D-B967-B015E93B7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94182" y="1810326"/>
            <a:ext cx="5532005" cy="4682547"/>
          </a:xfrm>
        </p:spPr>
        <p:txBody>
          <a:bodyPr>
            <a:normAutofit fontScale="77500" lnSpcReduction="20000"/>
          </a:bodyPr>
          <a:lstStyle/>
          <a:p>
            <a:r>
              <a:rPr lang="ru-RU" u="sng" dirty="0"/>
              <a:t>Применимость</a:t>
            </a:r>
            <a:r>
              <a:rPr lang="ru-RU" dirty="0"/>
              <a:t> метода поиска с возвратом:</a:t>
            </a:r>
          </a:p>
          <a:p>
            <a:r>
              <a:rPr lang="ru-RU" dirty="0"/>
              <a:t>Можно ли </a:t>
            </a:r>
            <a:r>
              <a:rPr lang="ru-RU" b="1" dirty="0"/>
              <a:t>построить</a:t>
            </a:r>
            <a:r>
              <a:rPr lang="ru-RU" dirty="0"/>
              <a:t> частичные решения?</a:t>
            </a:r>
          </a:p>
          <a:p>
            <a:pPr lvl="1"/>
            <a:r>
              <a:rPr lang="ru-RU" dirty="0"/>
              <a:t>Да, можно, на меньшем количестве ферзей</a:t>
            </a:r>
          </a:p>
          <a:p>
            <a:pPr lvl="1"/>
            <a:r>
              <a:rPr lang="ru-RU" b="1" dirty="0"/>
              <a:t>Мутация</a:t>
            </a:r>
            <a:r>
              <a:rPr lang="ru-RU" dirty="0"/>
              <a:t> – добавление нового ферзя</a:t>
            </a:r>
          </a:p>
          <a:p>
            <a:r>
              <a:rPr lang="ru-RU" dirty="0"/>
              <a:t>Можно ли оценить частичные решения как </a:t>
            </a:r>
            <a:r>
              <a:rPr lang="ru-RU" b="1" dirty="0"/>
              <a:t>верные или неверные</a:t>
            </a:r>
            <a:r>
              <a:rPr lang="ru-RU" dirty="0"/>
              <a:t>?</a:t>
            </a:r>
          </a:p>
          <a:p>
            <a:pPr lvl="1"/>
            <a:r>
              <a:rPr lang="ru-RU" dirty="0"/>
              <a:t>Да, можно, проверить наличие угроз</a:t>
            </a:r>
          </a:p>
          <a:p>
            <a:pPr lvl="1"/>
            <a:r>
              <a:rPr lang="ru-RU" b="1" dirty="0"/>
              <a:t>Оптимизация</a:t>
            </a:r>
            <a:r>
              <a:rPr lang="ru-RU" dirty="0"/>
              <a:t>: в уже проверенных частичных решениях ферзи не угрожают друг другу, проверять на угрозу только вновь добавленного </a:t>
            </a:r>
          </a:p>
          <a:p>
            <a:r>
              <a:rPr lang="ru-RU" dirty="0"/>
              <a:t>Можно ли оценить решение как </a:t>
            </a:r>
            <a:r>
              <a:rPr lang="ru-RU" b="1" dirty="0"/>
              <a:t>конечное</a:t>
            </a:r>
          </a:p>
          <a:p>
            <a:pPr lvl="1"/>
            <a:r>
              <a:rPr lang="ru-RU" dirty="0"/>
              <a:t>Да, когда будут выставлены все 8 ферзей</a:t>
            </a:r>
          </a:p>
          <a:p>
            <a:pPr lvl="1"/>
            <a:r>
              <a:rPr lang="ru-RU" dirty="0"/>
              <a:t>В этом методе конечное решение – оно же и верное, т.к. все неверные пути решений были исключены ранее.</a:t>
            </a:r>
          </a:p>
        </p:txBody>
      </p:sp>
    </p:spTree>
    <p:extLst>
      <p:ext uri="{BB962C8B-B14F-4D97-AF65-F5344CB8AC3E}">
        <p14:creationId xmlns:p14="http://schemas.microsoft.com/office/powerpoint/2010/main" val="1109212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C6198-076E-4F8C-8CA1-76398B5F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1783"/>
          </a:xfrm>
        </p:spPr>
        <p:txBody>
          <a:bodyPr/>
          <a:lstStyle/>
          <a:p>
            <a:r>
              <a:rPr lang="ru-RU" dirty="0"/>
              <a:t>Псевдокод алгоритма решения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F542F22-E2A1-4A36-878E-6C94E394E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2220" y="1404817"/>
            <a:ext cx="5939560" cy="504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217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C9183-D146-496F-A6A3-3638942C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0401"/>
          </a:xfrm>
        </p:spPr>
        <p:txBody>
          <a:bodyPr>
            <a:normAutofit fontScale="90000"/>
          </a:bodyPr>
          <a:lstStyle/>
          <a:p>
            <a:r>
              <a:rPr lang="ru-RU" dirty="0"/>
              <a:t>Оптимальный выбор из множества решений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ED66D9D-6AA8-40E6-8DA6-F4B067BCA6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9" y="2303174"/>
            <a:ext cx="3318934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A05BCCB5-D6F7-4841-93E0-1CBB2238A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53165" y="1782618"/>
            <a:ext cx="4821380" cy="4710256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Дискретные задачи оптимизации над конечными множествами имеют </a:t>
            </a:r>
            <a:r>
              <a:rPr lang="ru-RU" b="1" dirty="0"/>
              <a:t>конечное множество допустимых решений </a:t>
            </a:r>
            <a:r>
              <a:rPr lang="ru-RU" dirty="0"/>
              <a:t>(дерево решений), из которого можно выбрать </a:t>
            </a:r>
            <a:r>
              <a:rPr lang="ru-RU" b="1" dirty="0"/>
              <a:t>наилучшее</a:t>
            </a:r>
            <a:r>
              <a:rPr lang="ru-RU" dirty="0"/>
              <a:t> (обеспечивающее получение экстремума целевой функции)</a:t>
            </a:r>
          </a:p>
          <a:p>
            <a:r>
              <a:rPr lang="ru-RU" dirty="0"/>
              <a:t>Выбор лучшего решения возможен </a:t>
            </a:r>
            <a:r>
              <a:rPr lang="ru-RU" b="1" dirty="0"/>
              <a:t>полным перебором</a:t>
            </a:r>
            <a:r>
              <a:rPr lang="ru-RU" dirty="0"/>
              <a:t>, но это часто неэффективно</a:t>
            </a:r>
          </a:p>
          <a:p>
            <a:r>
              <a:rPr lang="ru-RU" b="1" dirty="0"/>
              <a:t>Оптимизация выбора </a:t>
            </a:r>
            <a:r>
              <a:rPr lang="ru-RU" dirty="0"/>
              <a:t>– сокращение числа переборов любым способом</a:t>
            </a:r>
          </a:p>
          <a:p>
            <a:r>
              <a:rPr lang="ru-RU" dirty="0"/>
              <a:t>Например, стоит рассматривать </a:t>
            </a:r>
            <a:r>
              <a:rPr lang="ru-RU" b="1" dirty="0"/>
              <a:t>только перспективные варианты </a:t>
            </a:r>
            <a:r>
              <a:rPr lang="ru-RU" dirty="0"/>
              <a:t>из всего дерева решений и отбрасывать неперспективные  →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553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15034"/>
          </a:xfrm>
        </p:spPr>
        <p:txBody>
          <a:bodyPr>
            <a:normAutofit fontScale="90000"/>
          </a:bodyPr>
          <a:lstStyle/>
          <a:p>
            <a:r>
              <a:rPr lang="ru-RU" dirty="0"/>
              <a:t>Этапы построения кодов </a:t>
            </a:r>
            <a:br>
              <a:rPr lang="ru-RU" dirty="0"/>
            </a:br>
            <a:r>
              <a:rPr lang="ru-RU" dirty="0"/>
              <a:t>Шеннона-</a:t>
            </a:r>
            <a:r>
              <a:rPr lang="ru-RU" dirty="0" err="1"/>
              <a:t>Фано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890" y="2720104"/>
            <a:ext cx="3886200" cy="179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40530" y="1645920"/>
            <a:ext cx="4720590" cy="5001767"/>
          </a:xfrm>
        </p:spPr>
        <p:txBody>
          <a:bodyPr>
            <a:normAutofit fontScale="70000" lnSpcReduction="20000"/>
          </a:bodyPr>
          <a:lstStyle/>
          <a:p>
            <a:pPr marL="265113" indent="-265113">
              <a:buFont typeface="+mj-lt"/>
              <a:buAutoNum type="arabicPeriod"/>
            </a:pPr>
            <a:r>
              <a:rPr lang="ru-RU" dirty="0"/>
              <a:t>Расположить все символы алфавита в порядке </a:t>
            </a:r>
            <a:r>
              <a:rPr lang="ru-RU" b="1" dirty="0" err="1"/>
              <a:t>невозрастания</a:t>
            </a:r>
            <a:r>
              <a:rPr lang="ru-RU" b="1" dirty="0"/>
              <a:t> вероятностей</a:t>
            </a:r>
          </a:p>
          <a:p>
            <a:pPr marL="265113" indent="-265113">
              <a:buFont typeface="+mj-lt"/>
              <a:buAutoNum type="arabicPeriod"/>
            </a:pPr>
            <a:r>
              <a:rPr lang="ru-RU" dirty="0"/>
              <a:t>Разделить весь алфавит на </a:t>
            </a:r>
            <a:r>
              <a:rPr lang="ru-RU" b="1" dirty="0"/>
              <a:t>две группы  </a:t>
            </a:r>
            <a:r>
              <a:rPr lang="ru-RU" dirty="0"/>
              <a:t>так, чтобы </a:t>
            </a:r>
            <a:r>
              <a:rPr lang="ru-RU" b="1" dirty="0"/>
              <a:t>суммарные вероятности </a:t>
            </a:r>
            <a:r>
              <a:rPr lang="ru-RU" dirty="0"/>
              <a:t>в каждой из групп были примерно равны</a:t>
            </a:r>
          </a:p>
          <a:p>
            <a:pPr marL="0" indent="0">
              <a:buNone/>
            </a:pPr>
            <a:r>
              <a:rPr lang="ru-RU" dirty="0"/>
              <a:t>Первой  или  верхней  группе  в  качестве  первого символа кодовой комбинации присвоить 1, второй или нижней – 0</a:t>
            </a:r>
          </a:p>
          <a:p>
            <a:pPr marL="265113" indent="-265113">
              <a:buFont typeface="+mj-lt"/>
              <a:buAutoNum type="arabicPeriod" startAt="3"/>
            </a:pPr>
            <a:r>
              <a:rPr lang="ru-RU" dirty="0"/>
              <a:t>Продолжаем процесс разделения: каждую из групп вновь делим на две подгруппы с примерно одинаковыми вероятностями</a:t>
            </a:r>
          </a:p>
          <a:p>
            <a:pPr marL="0" indent="0">
              <a:buNone/>
            </a:pPr>
            <a:r>
              <a:rPr lang="ru-RU" dirty="0"/>
              <a:t>В качестве вторых символов кодовых комбинаций для верхних подгрупп выбираем 0, а для нижних – 1</a:t>
            </a:r>
          </a:p>
          <a:p>
            <a:pPr marL="265113" indent="-265113">
              <a:buFont typeface="+mj-lt"/>
              <a:buAutoNum type="arabicPeriod" startAt="4"/>
            </a:pPr>
            <a:r>
              <a:rPr lang="ru-RU" dirty="0"/>
              <a:t>Весь процесс повторяется до тех пор, пока в каждой из подгрупп не останется </a:t>
            </a:r>
            <a:r>
              <a:rPr lang="ru-RU" b="1" dirty="0"/>
              <a:t>по одному символу </a:t>
            </a:r>
            <a:r>
              <a:rPr lang="ru-RU" dirty="0"/>
              <a:t>(листы дерева).</a:t>
            </a:r>
          </a:p>
        </p:txBody>
      </p:sp>
    </p:spTree>
    <p:extLst>
      <p:ext uri="{BB962C8B-B14F-4D97-AF65-F5344CB8AC3E}">
        <p14:creationId xmlns:p14="http://schemas.microsoft.com/office/powerpoint/2010/main" val="3846827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22A19-7702-453B-8767-29DC7336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ветвей и границ </a:t>
            </a:r>
            <a:br>
              <a:rPr lang="ru-RU" dirty="0"/>
            </a:br>
            <a:r>
              <a:rPr lang="ru-RU" dirty="0"/>
              <a:t>(англ. </a:t>
            </a:r>
            <a:r>
              <a:rPr lang="en-US" dirty="0"/>
              <a:t>branch and bound</a:t>
            </a:r>
            <a:r>
              <a:rPr lang="ru-RU" dirty="0"/>
              <a:t>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6550BBE-DFFE-4A8D-B25D-214F663E81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5" y="4553527"/>
            <a:ext cx="7340209" cy="1874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99B757B2-785B-4E36-9081-6FFDC8B4E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939636"/>
            <a:ext cx="7886700" cy="233680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Это общий алгоритмический метод оптимизации</a:t>
            </a:r>
          </a:p>
          <a:p>
            <a:r>
              <a:rPr lang="ru-RU" u="sng" dirty="0"/>
              <a:t>Идея</a:t>
            </a:r>
            <a:r>
              <a:rPr lang="ru-RU" dirty="0"/>
              <a:t> – Алиса Лэнд, Элисон </a:t>
            </a:r>
            <a:r>
              <a:rPr lang="ru-RU" dirty="0" err="1"/>
              <a:t>Дойг</a:t>
            </a:r>
            <a:r>
              <a:rPr lang="ru-RU" dirty="0"/>
              <a:t> (1960), позднее – Литтл, </a:t>
            </a:r>
            <a:r>
              <a:rPr lang="ru-RU" dirty="0" err="1"/>
              <a:t>Мурти</a:t>
            </a:r>
            <a:r>
              <a:rPr lang="ru-RU" dirty="0"/>
              <a:t>, </a:t>
            </a:r>
            <a:r>
              <a:rPr lang="ru-RU" dirty="0" err="1"/>
              <a:t>Суини</a:t>
            </a:r>
            <a:r>
              <a:rPr lang="ru-RU" dirty="0"/>
              <a:t>, </a:t>
            </a:r>
            <a:r>
              <a:rPr lang="ru-RU" dirty="0" err="1"/>
              <a:t>Кэрел</a:t>
            </a:r>
            <a:r>
              <a:rPr lang="ru-RU" dirty="0"/>
              <a:t> (задача коммивояжера)</a:t>
            </a:r>
          </a:p>
          <a:p>
            <a:r>
              <a:rPr lang="ru-RU" dirty="0"/>
              <a:t>Решения в дереве решений – </a:t>
            </a:r>
            <a:r>
              <a:rPr lang="ru-RU" b="1" dirty="0"/>
              <a:t>ветви</a:t>
            </a:r>
            <a:r>
              <a:rPr lang="ru-RU" dirty="0"/>
              <a:t>, </a:t>
            </a:r>
            <a:r>
              <a:rPr lang="ru-RU" b="1" dirty="0"/>
              <a:t>границы</a:t>
            </a:r>
            <a:r>
              <a:rPr lang="ru-RU" dirty="0"/>
              <a:t> – это условия, стимулирующие или тормозящие рост ветвей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0140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22A19-7702-453B-8767-29DC7336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7200"/>
          </a:xfrm>
        </p:spPr>
        <p:txBody>
          <a:bodyPr/>
          <a:lstStyle/>
          <a:p>
            <a:r>
              <a:rPr lang="ru-RU" dirty="0"/>
              <a:t>Состав метода ветвей и границ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6550BBE-DFFE-4A8D-B25D-214F663E81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43" y="4713563"/>
            <a:ext cx="6677314" cy="170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99B757B2-785B-4E36-9081-6FFDC8B4E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542474"/>
            <a:ext cx="7886700" cy="3103418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Процедура ветвления </a:t>
            </a:r>
            <a:r>
              <a:rPr lang="ru-RU" dirty="0"/>
              <a:t>– разбиение области допустимых решений на подобласти меньших размеров («разделяй и властвуй»)</a:t>
            </a:r>
          </a:p>
          <a:p>
            <a:r>
              <a:rPr lang="ru-RU" b="1" dirty="0"/>
              <a:t>Процедура вычисления оценок</a:t>
            </a:r>
            <a:r>
              <a:rPr lang="ru-RU" dirty="0"/>
              <a:t> – поиск значений границ целевой функции</a:t>
            </a:r>
          </a:p>
          <a:p>
            <a:r>
              <a:rPr lang="ru-RU" b="1" dirty="0"/>
              <a:t>Нижняя </a:t>
            </a:r>
            <a:r>
              <a:rPr lang="ru-RU" dirty="0"/>
              <a:t>(верхняя) </a:t>
            </a:r>
            <a:r>
              <a:rPr lang="ru-RU" b="1" dirty="0"/>
              <a:t>граница </a:t>
            </a:r>
            <a:r>
              <a:rPr lang="ru-RU" dirty="0"/>
              <a:t>– ключевой элемент всей схемы</a:t>
            </a:r>
          </a:p>
          <a:p>
            <a:r>
              <a:rPr lang="ru-RU" dirty="0"/>
              <a:t>Каждый </a:t>
            </a:r>
            <a:r>
              <a:rPr lang="ru-RU" b="1" dirty="0"/>
              <a:t>шаг алгоритма </a:t>
            </a:r>
            <a:r>
              <a:rPr lang="ru-RU" dirty="0"/>
              <a:t>– это разбиение множества (подмножества) допустимых решений на подмножества с проверкой, содержит ли новое подмножество оптимальное решение или нет (вписывается ли в границы).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750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2D4AE-E2E5-4B96-8F37-DDC37FA7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84983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метода ветвей и границ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D627D4-E1D1-4C2F-BDC5-46A439C9A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446" y="2161310"/>
            <a:ext cx="8419107" cy="321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2945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F3A56-CC52-44CA-9259-50E2EF8A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9492"/>
          </a:xfrm>
        </p:spPr>
        <p:txBody>
          <a:bodyPr>
            <a:normAutofit/>
          </a:bodyPr>
          <a:lstStyle/>
          <a:p>
            <a:r>
              <a:rPr lang="ru-RU" sz="2800" dirty="0"/>
              <a:t>Пример – минимум функции f (x) на множестве допустимых значений переменной x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D2FE472-98CB-4B32-81F3-9988302F93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2341" y="5065217"/>
            <a:ext cx="3319318" cy="1529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3231170C-800D-4187-9477-79F1EF65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105" y="1394691"/>
            <a:ext cx="8025245" cy="4054764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600"/>
              </a:spcBef>
            </a:pPr>
            <a:r>
              <a:rPr lang="ru-RU" dirty="0"/>
              <a:t>Функция f и переменная x могут быть произвольной природы</a:t>
            </a:r>
          </a:p>
          <a:p>
            <a:pPr>
              <a:spcBef>
                <a:spcPts val="600"/>
              </a:spcBef>
            </a:pPr>
            <a:r>
              <a:rPr lang="ru-RU" dirty="0"/>
              <a:t>Процедура </a:t>
            </a:r>
            <a:r>
              <a:rPr lang="ru-RU" b="1" dirty="0"/>
              <a:t>ветвления</a:t>
            </a:r>
            <a:r>
              <a:rPr lang="ru-RU" dirty="0"/>
              <a:t> - разбиение множества допустимых значений переменной x на подобласти (подмножества) меньших размеров (с рекурсивным применением к подобластям)</a:t>
            </a:r>
          </a:p>
          <a:p>
            <a:pPr>
              <a:spcBef>
                <a:spcPts val="600"/>
              </a:spcBef>
            </a:pPr>
            <a:r>
              <a:rPr lang="ru-RU" dirty="0"/>
              <a:t>Подобласти (подмножества множества значений переменной x) образуют </a:t>
            </a:r>
            <a:r>
              <a:rPr lang="ru-RU" b="1" dirty="0"/>
              <a:t>дерево поиска</a:t>
            </a:r>
          </a:p>
          <a:p>
            <a:pPr>
              <a:spcBef>
                <a:spcPts val="600"/>
              </a:spcBef>
            </a:pPr>
            <a:r>
              <a:rPr lang="ru-RU" dirty="0"/>
              <a:t>Процедура </a:t>
            </a:r>
            <a:r>
              <a:rPr lang="ru-RU" b="1" dirty="0"/>
              <a:t>нахождения оценок </a:t>
            </a:r>
            <a:r>
              <a:rPr lang="ru-RU" dirty="0"/>
              <a:t>- поиск верхних и нижних границ для решения задачи на подобласти допустимых значений переменной x</a:t>
            </a:r>
          </a:p>
          <a:p>
            <a:pPr>
              <a:spcBef>
                <a:spcPts val="600"/>
              </a:spcBef>
            </a:pPr>
            <a:r>
              <a:rPr lang="ru-RU" dirty="0"/>
              <a:t>Если нижняя граница значений функции на подобласти A больше, чем верхняя граница на какой-либо ранее просмотренной подобласти B, то A может быть исключена из дальнейшего рассмотрения (</a:t>
            </a:r>
            <a:r>
              <a:rPr lang="ru-RU" b="1" dirty="0"/>
              <a:t>правило отсева</a:t>
            </a:r>
            <a:r>
              <a:rPr lang="ru-RU" dirty="0"/>
              <a:t>)</a:t>
            </a:r>
          </a:p>
          <a:p>
            <a:pPr>
              <a:spcBef>
                <a:spcPts val="600"/>
              </a:spcBef>
            </a:pPr>
            <a:r>
              <a:rPr lang="ru-RU" dirty="0"/>
              <a:t>Если минимальную из полученных верхних оценок записать в переменную m, то любой узел дерева поиска, нижняя граница которого больше m, может быть исключён из дальнейшего рассмотрения.</a:t>
            </a:r>
          </a:p>
          <a:p>
            <a:pPr>
              <a:spcBef>
                <a:spcPts val="600"/>
              </a:spcBef>
            </a:pPr>
            <a:r>
              <a:rPr lang="ru-RU" dirty="0"/>
              <a:t>Если нижняя граница для узла дерева совпадает с верхней границей, то это значение является минимумом функции и достигается на соответствующей подобласти.</a:t>
            </a:r>
          </a:p>
        </p:txBody>
      </p:sp>
    </p:spTree>
    <p:extLst>
      <p:ext uri="{BB962C8B-B14F-4D97-AF65-F5344CB8AC3E}">
        <p14:creationId xmlns:p14="http://schemas.microsoft.com/office/powerpoint/2010/main" val="1270911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9FBC9B-ACC5-4BFC-A7F0-AAE304D4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500" dirty="0"/>
              <a:t>Задача коммивояжера </a:t>
            </a:r>
            <a:br>
              <a:rPr lang="ru-RU" sz="3500" dirty="0"/>
            </a:br>
            <a:r>
              <a:rPr lang="ru-RU" sz="3500" dirty="0"/>
              <a:t>(</a:t>
            </a:r>
            <a:r>
              <a:rPr lang="en-US" sz="3500" dirty="0"/>
              <a:t>TSP </a:t>
            </a:r>
            <a:r>
              <a:rPr lang="ru-RU" sz="3500" dirty="0"/>
              <a:t>от англ. </a:t>
            </a:r>
            <a:r>
              <a:rPr lang="en-US" sz="3500" dirty="0"/>
              <a:t>Travelling salesman problem</a:t>
            </a:r>
            <a:r>
              <a:rPr lang="ru-RU" sz="3500" dirty="0"/>
              <a:t>)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7B73297-2198-4D17-ACE3-E852EC4393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" y="2459825"/>
            <a:ext cx="2005746" cy="2153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0149F91-960B-4349-ABDD-C908BAE4C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49236" y="1825624"/>
            <a:ext cx="6169891" cy="475066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Одна из самых известных задач комбинаторной оптимизации</a:t>
            </a:r>
          </a:p>
          <a:p>
            <a:r>
              <a:rPr lang="ru-RU" dirty="0"/>
              <a:t>Заключается в </a:t>
            </a:r>
            <a:r>
              <a:rPr lang="ru-RU" b="1" dirty="0"/>
              <a:t>поиске самого выгодного маршрута</a:t>
            </a:r>
            <a:r>
              <a:rPr lang="ru-RU" dirty="0"/>
              <a:t>, проходящего через указанные города хотя бы по одному разу с последующим возвратом в исходный город</a:t>
            </a:r>
          </a:p>
          <a:p>
            <a:r>
              <a:rPr lang="ru-RU" dirty="0"/>
              <a:t>В условиях указывается </a:t>
            </a:r>
            <a:r>
              <a:rPr lang="ru-RU" b="1" dirty="0"/>
              <a:t>критерий выгодности маршрута </a:t>
            </a:r>
            <a:r>
              <a:rPr lang="ru-RU" dirty="0"/>
              <a:t>(кратчайший, самый дешёвый, совокупный критерий и т.п.) и соответствующие матрицы расстояний, стоимости и т.п. </a:t>
            </a:r>
          </a:p>
          <a:p>
            <a:r>
              <a:rPr lang="ru-RU" dirty="0"/>
              <a:t>Как правило, указывается, что маршрут должен проходить через каждый город </a:t>
            </a:r>
            <a:r>
              <a:rPr lang="ru-RU" b="1" dirty="0"/>
              <a:t>только один раз </a:t>
            </a:r>
            <a:r>
              <a:rPr lang="ru-RU" dirty="0"/>
              <a:t>(т.е. выбор среди гамильтоновых циклов)</a:t>
            </a:r>
          </a:p>
          <a:p>
            <a:r>
              <a:rPr lang="ru-RU" dirty="0"/>
              <a:t>Задача относится к числу </a:t>
            </a:r>
            <a:r>
              <a:rPr lang="ru-RU" b="1" dirty="0" err="1"/>
              <a:t>трансвычислительных</a:t>
            </a:r>
            <a:r>
              <a:rPr lang="ru-RU" dirty="0"/>
              <a:t>: уже при небольшом числе городов (66+) не может быть решена методом перебора вариантов никакими компьютерами за время, меньшее нескольких миллиардов лет (для 15-ти городов – 43 миллиарда маршрутов, для 18-ти – 177 триллионов).</a:t>
            </a:r>
          </a:p>
        </p:txBody>
      </p:sp>
    </p:spTree>
    <p:extLst>
      <p:ext uri="{BB962C8B-B14F-4D97-AF65-F5344CB8AC3E}">
        <p14:creationId xmlns:p14="http://schemas.microsoft.com/office/powerpoint/2010/main" val="2709824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A188F0F-8EC5-458B-B2B3-E0C9CAFB5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650" y="3694546"/>
            <a:ext cx="6571917" cy="2519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6DEE85-2F20-4B35-A53E-EE0D13FB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Методы решения задачи коммивояжера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DAF6DC-B3E7-4CAB-A773-18B0F98E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3900" y="1919142"/>
            <a:ext cx="398145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3CEB287-BB20-4495-B915-1C218E80D88E}"/>
              </a:ext>
            </a:extLst>
          </p:cNvPr>
          <p:cNvCxnSpPr/>
          <p:nvPr/>
        </p:nvCxnSpPr>
        <p:spPr>
          <a:xfrm flipV="1">
            <a:off x="2964873" y="2225964"/>
            <a:ext cx="1893454" cy="200429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905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2A352-A273-40B8-B3BC-3DB0265F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методом ветвей и границ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9BF7CD-1A50-48C8-908B-D530784C5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076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92619"/>
          </a:xfrm>
        </p:spPr>
        <p:txBody>
          <a:bodyPr/>
          <a:lstStyle/>
          <a:p>
            <a:r>
              <a:rPr lang="ru-RU" dirty="0"/>
              <a:t>Особенности кодирования ШФ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322618" y="1588655"/>
            <a:ext cx="4473910" cy="496759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Алгоритм Шеннона-</a:t>
            </a:r>
            <a:r>
              <a:rPr lang="ru-RU" dirty="0" err="1"/>
              <a:t>Фано</a:t>
            </a:r>
            <a:r>
              <a:rPr lang="ru-RU" dirty="0"/>
              <a:t> не гарантирует оптимального кодирования, </a:t>
            </a:r>
            <a:r>
              <a:rPr lang="ru-RU" b="1" dirty="0" smtClean="0"/>
              <a:t>более </a:t>
            </a:r>
            <a:r>
              <a:rPr lang="ru-RU" b="1" dirty="0"/>
              <a:t>эффективным </a:t>
            </a:r>
            <a:r>
              <a:rPr lang="ru-RU" dirty="0"/>
              <a:t>считается сжатие сходным, но более устойчивым методом </a:t>
            </a:r>
            <a:r>
              <a:rPr lang="ru-RU" b="1" dirty="0"/>
              <a:t>Хаффмана   </a:t>
            </a:r>
            <a:r>
              <a:rPr lang="ru-RU" dirty="0"/>
              <a:t>→</a:t>
            </a:r>
            <a:endParaRPr lang="ru-RU" b="1" dirty="0"/>
          </a:p>
          <a:p>
            <a:r>
              <a:rPr lang="ru-RU" dirty="0"/>
              <a:t>В большинстве случаев длина кода ШФ, равна длине кода Хаффмана</a:t>
            </a:r>
          </a:p>
          <a:p>
            <a:r>
              <a:rPr lang="ru-RU" dirty="0"/>
              <a:t>Кодирование Шеннона-</a:t>
            </a:r>
            <a:r>
              <a:rPr lang="ru-RU" dirty="0" err="1"/>
              <a:t>Фано</a:t>
            </a:r>
            <a:r>
              <a:rPr lang="ru-RU" dirty="0"/>
              <a:t> на сегодняшний день не представляет практического интереса.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4D43C588-37DD-408D-AFB5-A8769A1713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" y="2053113"/>
            <a:ext cx="3886200" cy="2178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67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/>
          <a:lstStyle/>
          <a:p>
            <a:r>
              <a:rPr lang="ru-RU" dirty="0"/>
              <a:t>Код Хаффмана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474" y="2306415"/>
            <a:ext cx="3886200" cy="2493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480560" y="1463040"/>
            <a:ext cx="4270248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1952 – </a:t>
            </a:r>
            <a:r>
              <a:rPr lang="ru-RU" dirty="0"/>
              <a:t>Дэвид Хаффман</a:t>
            </a:r>
          </a:p>
          <a:p>
            <a:r>
              <a:rPr lang="ru-RU" dirty="0"/>
              <a:t>Остаётся оптимальным (в отличие от кода Шеннона-</a:t>
            </a:r>
            <a:r>
              <a:rPr lang="ru-RU" dirty="0" err="1"/>
              <a:t>Фано</a:t>
            </a:r>
            <a:r>
              <a:rPr lang="ru-RU" dirty="0"/>
              <a:t>)</a:t>
            </a:r>
          </a:p>
          <a:p>
            <a:r>
              <a:rPr lang="ru-RU" dirty="0"/>
              <a:t>Обладая высокой эффективностью, код Хаффмана и его многочисленные адаптивные версии лежат в основе многих методов, используемых в алгоритмах кодирования</a:t>
            </a:r>
          </a:p>
          <a:p>
            <a:r>
              <a:rPr lang="ru-RU" u="sng" dirty="0"/>
              <a:t>Этапы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Построение оптимального </a:t>
            </a:r>
            <a:r>
              <a:rPr lang="ru-RU" b="1" dirty="0"/>
              <a:t>кодового Н-дерева</a:t>
            </a:r>
          </a:p>
          <a:p>
            <a:pPr lvl="1"/>
            <a:r>
              <a:rPr lang="ru-RU" dirty="0"/>
              <a:t>Построение </a:t>
            </a:r>
            <a:r>
              <a:rPr lang="ru-RU" b="1" dirty="0"/>
              <a:t>отображения </a:t>
            </a:r>
            <a:br>
              <a:rPr lang="ru-RU" b="1" dirty="0"/>
            </a:br>
            <a:r>
              <a:rPr lang="ru-RU" b="1" dirty="0"/>
              <a:t>код-символ</a:t>
            </a:r>
            <a:r>
              <a:rPr lang="ru-RU" dirty="0"/>
              <a:t> на основе построенного Н-дерева.</a:t>
            </a:r>
          </a:p>
        </p:txBody>
      </p:sp>
    </p:spTree>
    <p:extLst>
      <p:ext uri="{BB962C8B-B14F-4D97-AF65-F5344CB8AC3E}">
        <p14:creationId xmlns:p14="http://schemas.microsoft.com/office/powerpoint/2010/main" val="80636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7602"/>
          </a:xfrm>
        </p:spPr>
        <p:txBody>
          <a:bodyPr/>
          <a:lstStyle/>
          <a:p>
            <a:r>
              <a:rPr lang="ru-RU" dirty="0"/>
              <a:t>Кодирование Хаффмана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041648" y="1609344"/>
            <a:ext cx="4754880" cy="4910327"/>
          </a:xfrm>
        </p:spPr>
        <p:txBody>
          <a:bodyPr>
            <a:normAutofit fontScale="70000" lnSpcReduction="20000"/>
          </a:bodyPr>
          <a:lstStyle/>
          <a:p>
            <a:pPr marL="265113" indent="-265113">
              <a:buFont typeface="+mj-lt"/>
              <a:buAutoNum type="arabicPeriod"/>
            </a:pPr>
            <a:r>
              <a:rPr lang="ru-RU" dirty="0"/>
              <a:t>Расположить все символы алфавита в порядке </a:t>
            </a:r>
            <a:r>
              <a:rPr lang="ru-RU" dirty="0" err="1"/>
              <a:t>невозрастания</a:t>
            </a:r>
            <a:r>
              <a:rPr lang="ru-RU" dirty="0"/>
              <a:t> вероятностей</a:t>
            </a:r>
          </a:p>
          <a:p>
            <a:pPr marL="265113" indent="-265113">
              <a:buFont typeface="+mj-lt"/>
              <a:buAutoNum type="arabicPeriod"/>
            </a:pPr>
            <a:r>
              <a:rPr lang="ru-RU" b="1" dirty="0"/>
              <a:t>Два наименее вероятных </a:t>
            </a:r>
            <a:r>
              <a:rPr lang="ru-RU" dirty="0"/>
              <a:t>символа объединяются </a:t>
            </a:r>
            <a:r>
              <a:rPr lang="ru-RU" b="1" dirty="0"/>
              <a:t>в одного родителя </a:t>
            </a:r>
            <a:r>
              <a:rPr lang="ru-RU" dirty="0"/>
              <a:t>с суммарной вероятностью → возникает </a:t>
            </a:r>
            <a:r>
              <a:rPr lang="ru-RU" b="1" dirty="0"/>
              <a:t>новый алфавит</a:t>
            </a:r>
            <a:r>
              <a:rPr lang="ru-RU" dirty="0"/>
              <a:t>, который также подлежит упорядочиванию</a:t>
            </a:r>
          </a:p>
          <a:p>
            <a:pPr marL="265113" indent="-265113">
              <a:buFont typeface="+mj-lt"/>
              <a:buAutoNum type="arabicPeriod"/>
            </a:pPr>
            <a:r>
              <a:rPr lang="ru-RU" dirty="0"/>
              <a:t>Процесс объединения продолжается до тех пор, пока в новом алфавите не останется </a:t>
            </a:r>
            <a:r>
              <a:rPr lang="ru-RU" b="1" dirty="0"/>
              <a:t>всего два символа</a:t>
            </a:r>
            <a:r>
              <a:rPr lang="ru-RU" dirty="0"/>
              <a:t>, порождающих единственного родителя (корень Н-дерева)</a:t>
            </a:r>
            <a:endParaRPr lang="ru-RU" b="1" dirty="0"/>
          </a:p>
          <a:p>
            <a:pPr marL="265113" indent="-265113">
              <a:buFont typeface="+mj-lt"/>
              <a:buAutoNum type="arabicPeriod"/>
            </a:pPr>
            <a:r>
              <a:rPr lang="ru-RU" dirty="0"/>
              <a:t>Процедура  </a:t>
            </a:r>
            <a:r>
              <a:rPr lang="ru-RU" b="1" dirty="0"/>
              <a:t>кодирования</a:t>
            </a:r>
            <a:r>
              <a:rPr lang="ru-RU" dirty="0"/>
              <a:t>:  двигаясь  в  обратном направлении,  верхнему  из  объединённых символов в качестве очередного бита кодовой комбинации  добавляется 1, нижнему – 0</a:t>
            </a:r>
          </a:p>
          <a:p>
            <a:r>
              <a:rPr lang="ru-RU" dirty="0"/>
              <a:t>Процесс создания кодовых комбинаций продолжается, пока не дойдёт до </a:t>
            </a:r>
            <a:r>
              <a:rPr lang="ru-RU" b="1" dirty="0"/>
              <a:t>исходного алфавита</a:t>
            </a:r>
            <a:r>
              <a:rPr lang="ru-RU" dirty="0"/>
              <a:t>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329" y="2258568"/>
            <a:ext cx="3532862" cy="2266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3345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8213</TotalTime>
  <Words>4151</Words>
  <Application>Microsoft Office PowerPoint</Application>
  <PresentationFormat>Экран (4:3)</PresentationFormat>
  <Paragraphs>442</Paragraphs>
  <Slides>66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Times New Roman</vt:lpstr>
      <vt:lpstr>Тема Office</vt:lpstr>
      <vt:lpstr>Структуры и алгоритмы обработки данных</vt:lpstr>
      <vt:lpstr>Арифметические коды (1/2)</vt:lpstr>
      <vt:lpstr>Арифметические коды (2/2)</vt:lpstr>
      <vt:lpstr>Префиксные коды</vt:lpstr>
      <vt:lpstr>Алгоритм Шеннона-Фано</vt:lpstr>
      <vt:lpstr>Этапы построения кодов  Шеннона-Фано</vt:lpstr>
      <vt:lpstr>Особенности кодирования ШФ</vt:lpstr>
      <vt:lpstr>Код Хаффмана</vt:lpstr>
      <vt:lpstr>Кодирование Хаффмана</vt:lpstr>
      <vt:lpstr>Особенности кода</vt:lpstr>
      <vt:lpstr>Адаптивное кодирование Хаффмана</vt:lpstr>
      <vt:lpstr>Применение кода Хаффмана</vt:lpstr>
      <vt:lpstr>2. Словарное кодирование</vt:lpstr>
      <vt:lpstr>Словарь</vt:lpstr>
      <vt:lpstr>Алгоритм группового кодирования RLE</vt:lpstr>
      <vt:lpstr>Алгоритмы семейства LZ</vt:lpstr>
      <vt:lpstr>Алгоритм Лемпеля-Зива (LZ77)</vt:lpstr>
      <vt:lpstr>Принцип скользящего окна</vt:lpstr>
      <vt:lpstr>Механизм кодирования совпадений в LZ77</vt:lpstr>
      <vt:lpstr>Алгоритм LZ78:</vt:lpstr>
      <vt:lpstr>Сжатие битовой последовательности методом Лемпеля-Зива (1/3)</vt:lpstr>
      <vt:lpstr>Сжатие битовой последовательности методом Лемпеля-Зива (2/3)</vt:lpstr>
      <vt:lpstr>Сжатие битовой последовательности методом Лемпеля-Зива (3/3)</vt:lpstr>
      <vt:lpstr>Формат Zip – </vt:lpstr>
      <vt:lpstr>Deflate –</vt:lpstr>
      <vt:lpstr>Deflate = LZ77+ Haffman</vt:lpstr>
      <vt:lpstr>14. Алгоритмические стратегии.</vt:lpstr>
      <vt:lpstr>Этапы создания эффективных алгоритмов</vt:lpstr>
      <vt:lpstr>Классы сложности алгоритмов:</vt:lpstr>
      <vt:lpstr>Интеллектуальная сложность алгоритма</vt:lpstr>
      <vt:lpstr>Методы проектирования алгоритмов</vt:lpstr>
      <vt:lpstr>1. Нисходящее проектирование</vt:lpstr>
      <vt:lpstr>2. Восходящее проектирование</vt:lpstr>
      <vt:lpstr>Методологии (парадигмы) программирования</vt:lpstr>
      <vt:lpstr>Общие методы разработки алгоритмов (1/2)</vt:lpstr>
      <vt:lpstr>Общие методы разработки алгоритмов (2/2)</vt:lpstr>
      <vt:lpstr>Метод грубой силы  (англ. brute force)  (1/2)</vt:lpstr>
      <vt:lpstr>Метод грубой силы  (англ. brute force)  (2/2)</vt:lpstr>
      <vt:lpstr>Метод декомпозиции –  разделяй и властвуй</vt:lpstr>
      <vt:lpstr>Динамическое программирование (1/3)</vt:lpstr>
      <vt:lpstr>Динамическое программирование (2/3)</vt:lpstr>
      <vt:lpstr>Динамическое программирование (3/3)</vt:lpstr>
      <vt:lpstr>Классические задачи динамического программирования</vt:lpstr>
      <vt:lpstr>Задача о числах Фибоначчи (1/3)</vt:lpstr>
      <vt:lpstr>Задача о числах Фибоначчи (2/3)</vt:lpstr>
      <vt:lpstr>Задача о числах Фибоначчи (3/3)</vt:lpstr>
      <vt:lpstr>Жадный алгоритм  (англ. Greedy algorithm)</vt:lpstr>
      <vt:lpstr>Жадные алгоритмы, не дающие оптимальных решений</vt:lpstr>
      <vt:lpstr>Примеры жадных алгоритмов (1/2)</vt:lpstr>
      <vt:lpstr>Примеры жадных алгоритмов (2/2)</vt:lpstr>
      <vt:lpstr>Поиск с возвратом  (англ. backtracking)</vt:lpstr>
      <vt:lpstr>Идея метода поиска с возвратом</vt:lpstr>
      <vt:lpstr>Описание метода поиска с возвратом</vt:lpstr>
      <vt:lpstr>Рекурсивная схема реализации метода поиска с возвратом</vt:lpstr>
      <vt:lpstr>Использование метода поиска с возвратом</vt:lpstr>
      <vt:lpstr>Задача о 8 ферзях (1/2)</vt:lpstr>
      <vt:lpstr>Задача о 8 ферзях (2/2)</vt:lpstr>
      <vt:lpstr>Псевдокод алгоритма решения</vt:lpstr>
      <vt:lpstr>Оптимальный выбор из множества решений</vt:lpstr>
      <vt:lpstr>Метод ветвей и границ  (англ. branch and bound)</vt:lpstr>
      <vt:lpstr>Состав метода ветвей и границ </vt:lpstr>
      <vt:lpstr>Алгоритм метода ветвей и границ</vt:lpstr>
      <vt:lpstr>Пример – минимум функции f (x) на множестве допустимых значений переменной x</vt:lpstr>
      <vt:lpstr>Задача коммивояжера  (TSP от англ. Travelling salesman problem)</vt:lpstr>
      <vt:lpstr>Методы решения задачи коммивояжера</vt:lpstr>
      <vt:lpstr>Решение методом ветвей и границ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Деревья</dc:title>
  <dc:creator>Admin</dc:creator>
  <cp:lastModifiedBy>lector</cp:lastModifiedBy>
  <cp:revision>542</cp:revision>
  <dcterms:created xsi:type="dcterms:W3CDTF">2020-09-03T13:34:10Z</dcterms:created>
  <dcterms:modified xsi:type="dcterms:W3CDTF">2022-12-14T12:50:54Z</dcterms:modified>
</cp:coreProperties>
</file>